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22"/>
  </p:notesMasterIdLst>
  <p:sldIdLst>
    <p:sldId id="27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3960813" cy="3060700"/>
  <p:notesSz cx="9144000" cy="6858000"/>
  <p:defaultTextStyle>
    <a:defPPr>
      <a:defRPr lang="vi-VN"/>
    </a:defPPr>
    <a:lvl1pPr marL="0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60" d="100"/>
          <a:sy n="160" d="100"/>
        </p:scale>
        <p:origin x="-1560" y="-72"/>
      </p:cViewPr>
      <p:guideLst>
        <p:guide orient="horz" pos="1285"/>
        <p:guide pos="9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8B92BD-31A1-42DB-A754-797C42C0673F}" type="datetimeFigureOut">
              <a:rPr lang="vi-VN" smtClean="0"/>
              <a:t>06/11/2017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940022-187C-4D88-BCD2-15C67899DAF5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32529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495102" y="500906"/>
            <a:ext cx="2970610" cy="1065577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95102" y="1607576"/>
            <a:ext cx="2970610" cy="738960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0" marR="0" lvl="0" indent="0" algn="ctr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630"/>
              </a:lnSpc>
            </a:pPr>
            <a:r>
              <a:rPr lang="vi-VN" spc="-2" smtClean="0"/>
              <a:t>HTML5/ </a:t>
            </a:r>
            <a:r>
              <a:rPr lang="vi-VN" smtClean="0"/>
              <a:t>Giới </a:t>
            </a:r>
            <a:r>
              <a:rPr lang="vi-VN" spc="-2" smtClean="0"/>
              <a:t>thiệu </a:t>
            </a:r>
            <a:r>
              <a:rPr lang="vi-VN" spc="-4" smtClean="0"/>
              <a:t>về</a:t>
            </a:r>
            <a:r>
              <a:rPr lang="vi-VN" spc="-7" smtClean="0"/>
              <a:t> </a:t>
            </a:r>
            <a:r>
              <a:rPr lang="vi-VN" spc="-2" smtClean="0"/>
              <a:t>HTML5</a:t>
            </a:r>
            <a:endParaRPr lang="vi-VN" spc="-2" dirty="0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3738018" y="2897747"/>
            <a:ext cx="148530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8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1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100287" marR="0" lvl="0" indent="-22286" algn="l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00860" marR="0" lvl="1" indent="-33429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01434" marR="0" lvl="2" indent="-44572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02008" marR="0" lvl="3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02581" marR="0" lvl="4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3155" marR="0" lvl="5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3729" marR="0" lvl="6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4302" marR="0" lvl="7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704876" marR="0" lvl="8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630"/>
              </a:lnSpc>
            </a:pPr>
            <a:r>
              <a:rPr lang="vi-VN" spc="-2" smtClean="0"/>
              <a:t>HTML5/ </a:t>
            </a:r>
            <a:r>
              <a:rPr lang="vi-VN" smtClean="0"/>
              <a:t>Giới </a:t>
            </a:r>
            <a:r>
              <a:rPr lang="vi-VN" spc="-2" smtClean="0"/>
              <a:t>thiệu </a:t>
            </a:r>
            <a:r>
              <a:rPr lang="vi-VN" spc="-4" smtClean="0"/>
              <a:t>về</a:t>
            </a:r>
            <a:r>
              <a:rPr lang="vi-VN" spc="-7" smtClean="0"/>
              <a:t> </a:t>
            </a:r>
            <a:r>
              <a:rPr lang="vi-VN" spc="-2" smtClean="0"/>
              <a:t>HTML5</a:t>
            </a:r>
            <a:endParaRPr lang="vi-VN" spc="-2" dirty="0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3762773" y="2881876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630"/>
              </a:lnSpc>
            </a:pPr>
            <a:r>
              <a:rPr lang="vi-VN" spc="-2" smtClean="0"/>
              <a:t>HTML5/ </a:t>
            </a:r>
            <a:r>
              <a:rPr lang="vi-VN" smtClean="0"/>
              <a:t>Giới </a:t>
            </a:r>
            <a:r>
              <a:rPr lang="vi-VN" spc="-2" smtClean="0"/>
              <a:t>thiệu </a:t>
            </a:r>
            <a:r>
              <a:rPr lang="vi-VN" spc="-4" smtClean="0"/>
              <a:t>về</a:t>
            </a:r>
            <a:r>
              <a:rPr lang="vi-VN" spc="-7" smtClean="0"/>
              <a:t> </a:t>
            </a:r>
            <a:r>
              <a:rPr lang="vi-VN" spc="-2" smtClean="0"/>
              <a:t>HTML5</a:t>
            </a:r>
            <a:endParaRPr lang="vi-VN" spc="-2" dirty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3738018" y="2900014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/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4018140" cy="306666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272306" y="996275"/>
            <a:ext cx="3538380" cy="728005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21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02:</a:t>
            </a:r>
          </a:p>
          <a:p>
            <a:pPr algn="ctr">
              <a:buSzPct val="25000"/>
            </a:pPr>
            <a:r>
              <a:rPr lang="en-US" sz="1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GIỚI THIỆU VỀ HTML5</a:t>
            </a:r>
          </a:p>
        </p:txBody>
      </p:sp>
    </p:spTree>
    <p:extLst>
      <p:ext uri="{BB962C8B-B14F-4D97-AF65-F5344CB8AC3E}">
        <p14:creationId xmlns:p14="http://schemas.microsoft.com/office/powerpoint/2010/main" val="1401862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9081" y="70601"/>
            <a:ext cx="336559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5-6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10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65364" y="37442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5"/>
                </a:lnTo>
                <a:lnTo>
                  <a:pt x="0" y="500379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5"/>
                </a:lnTo>
                <a:lnTo>
                  <a:pt x="8281924" y="600455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79"/>
                </a:lnTo>
                <a:lnTo>
                  <a:pt x="8382000" y="100075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37442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5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5"/>
                </a:lnTo>
                <a:lnTo>
                  <a:pt x="8382000" y="500379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5"/>
                </a:lnTo>
                <a:lnTo>
                  <a:pt x="100075" y="600455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79"/>
                </a:lnTo>
                <a:lnTo>
                  <a:pt x="0" y="10007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576" y="387008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01913" y="349406"/>
            <a:ext cx="2777245" cy="2226376"/>
          </a:xfrm>
          <a:prstGeom prst="rect">
            <a:avLst/>
          </a:prstGeom>
        </p:spPr>
        <p:txBody>
          <a:bodyPr vert="horz" wrap="square" lIns="0" tIns="75215" rIns="0" bIns="0" rtlCol="0">
            <a:spAutoFit/>
          </a:bodyPr>
          <a:lstStyle/>
          <a:p>
            <a:pPr marL="118673" indent="-113101">
              <a:spcBef>
                <a:spcPts val="592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SCRIPT</a:t>
            </a:r>
            <a:endParaRPr sz="900">
              <a:latin typeface="Calibri"/>
              <a:cs typeface="Calibri"/>
            </a:endParaRPr>
          </a:p>
          <a:p>
            <a:pPr>
              <a:spcBef>
                <a:spcPts val="20"/>
              </a:spcBef>
            </a:pPr>
            <a:endParaRPr sz="1000">
              <a:latin typeface="Times New Roman"/>
              <a:cs typeface="Times New Roman"/>
            </a:endParaRPr>
          </a:p>
          <a:p>
            <a:pPr marL="136223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9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HTML5, JavaScript là ngôn ngữ kịch bản </a:t>
            </a:r>
            <a:r>
              <a:rPr spc="2" dirty="0">
                <a:latin typeface="Calibri"/>
                <a:cs typeface="Calibri"/>
              </a:rPr>
              <a:t>mặc đinh </a:t>
            </a:r>
            <a:r>
              <a:rPr spc="-2" dirty="0">
                <a:latin typeface="Calibri"/>
                <a:cs typeface="Calibri"/>
              </a:rPr>
              <a:t>và</a:t>
            </a:r>
            <a:r>
              <a:rPr spc="-5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chuẩn.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Thuộc tính type được </a:t>
            </a:r>
            <a:r>
              <a:rPr spc="2" dirty="0">
                <a:latin typeface="Calibri"/>
                <a:cs typeface="Calibri"/>
              </a:rPr>
              <a:t>bỏ </a:t>
            </a:r>
            <a:r>
              <a:rPr dirty="0">
                <a:latin typeface="Calibri"/>
                <a:cs typeface="Calibri"/>
              </a:rPr>
              <a:t>đi trong thẻ</a:t>
            </a:r>
            <a:r>
              <a:rPr spc="-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script.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script </a:t>
            </a:r>
            <a:r>
              <a:rPr spc="2" dirty="0">
                <a:latin typeface="Calibri"/>
                <a:cs typeface="Calibri"/>
              </a:rPr>
              <a:t>mới</a:t>
            </a:r>
            <a:r>
              <a:rPr spc="-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là:</a:t>
            </a:r>
            <a:endParaRPr>
              <a:latin typeface="Calibri"/>
              <a:cs typeface="Calibri"/>
            </a:endParaRPr>
          </a:p>
          <a:p>
            <a:pPr marL="169373">
              <a:spcBef>
                <a:spcPts val="730"/>
              </a:spcBef>
            </a:pPr>
            <a:r>
              <a:rPr dirty="0">
                <a:latin typeface="Calibri"/>
                <a:cs typeface="Calibri"/>
              </a:rPr>
              <a:t>&lt;script</a:t>
            </a:r>
            <a:r>
              <a:rPr spc="-1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src=”first.js”&gt;&lt;/script&gt;</a:t>
            </a:r>
            <a:endParaRPr>
              <a:latin typeface="Calibri"/>
              <a:cs typeface="Calibri"/>
            </a:endParaRPr>
          </a:p>
          <a:p>
            <a:pPr marL="15879">
              <a:spcBef>
                <a:spcPts val="134"/>
              </a:spcBef>
            </a:pPr>
            <a:r>
              <a:rPr b="1" dirty="0">
                <a:latin typeface="Calibri"/>
                <a:cs typeface="Calibri"/>
              </a:rPr>
              <a:t>Ví</a:t>
            </a:r>
            <a:r>
              <a:rPr b="1" spc="89" dirty="0">
                <a:latin typeface="Calibri"/>
                <a:cs typeface="Calibri"/>
              </a:rPr>
              <a:t> </a:t>
            </a:r>
            <a:r>
              <a:rPr b="1" dirty="0">
                <a:latin typeface="Calibri"/>
                <a:cs typeface="Calibri"/>
              </a:rPr>
              <a:t>dụ:</a:t>
            </a:r>
            <a:endParaRPr>
              <a:latin typeface="Calibri"/>
              <a:cs typeface="Calibri"/>
            </a:endParaRPr>
          </a:p>
          <a:p>
            <a:pPr marL="169930">
              <a:spcBef>
                <a:spcPts val="518"/>
              </a:spcBef>
            </a:pPr>
            <a:r>
              <a:rPr sz="700" spc="-4" dirty="0">
                <a:latin typeface="Calibri"/>
                <a:cs typeface="Calibri"/>
              </a:rPr>
              <a:t>&lt;!DOCTYPE</a:t>
            </a:r>
            <a:r>
              <a:rPr sz="700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html&gt;</a:t>
            </a:r>
            <a:endParaRPr sz="700">
              <a:latin typeface="Calibri"/>
              <a:cs typeface="Calibri"/>
            </a:endParaRPr>
          </a:p>
          <a:p>
            <a:pPr marL="169930">
              <a:spcBef>
                <a:spcPts val="81"/>
              </a:spcBef>
            </a:pPr>
            <a:r>
              <a:rPr sz="700" spc="-4" dirty="0">
                <a:latin typeface="Calibri"/>
                <a:cs typeface="Calibri"/>
              </a:rPr>
              <a:t>&lt;html&gt;</a:t>
            </a:r>
            <a:endParaRPr sz="700">
              <a:latin typeface="Calibri"/>
              <a:cs typeface="Calibri"/>
            </a:endParaRPr>
          </a:p>
          <a:p>
            <a:pPr marL="210045">
              <a:spcBef>
                <a:spcPts val="79"/>
              </a:spcBef>
            </a:pPr>
            <a:r>
              <a:rPr sz="700" spc="-4" dirty="0">
                <a:latin typeface="Calibri"/>
                <a:cs typeface="Calibri"/>
              </a:rPr>
              <a:t>&lt;head&gt;</a:t>
            </a:r>
            <a:endParaRPr sz="700">
              <a:latin typeface="Calibri"/>
              <a:cs typeface="Calibri"/>
            </a:endParaRPr>
          </a:p>
          <a:p>
            <a:pPr marL="250717">
              <a:spcBef>
                <a:spcPts val="79"/>
              </a:spcBef>
            </a:pPr>
            <a:r>
              <a:rPr sz="700" spc="-7" dirty="0">
                <a:latin typeface="Calibri"/>
                <a:cs typeface="Calibri"/>
              </a:rPr>
              <a:t>&lt;meta</a:t>
            </a:r>
            <a:r>
              <a:rPr sz="700" spc="7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charset=”UTF-8”&gt;</a:t>
            </a:r>
            <a:endParaRPr sz="700">
              <a:latin typeface="Calibri"/>
              <a:cs typeface="Calibri"/>
            </a:endParaRPr>
          </a:p>
          <a:p>
            <a:pPr marL="250717">
              <a:spcBef>
                <a:spcPts val="79"/>
              </a:spcBef>
            </a:pPr>
            <a:r>
              <a:rPr sz="700" spc="-2" dirty="0">
                <a:latin typeface="Calibri"/>
                <a:cs typeface="Calibri"/>
              </a:rPr>
              <a:t>&lt;title&gt;HTML</a:t>
            </a:r>
            <a:r>
              <a:rPr sz="700" spc="-4" dirty="0">
                <a:latin typeface="Calibri"/>
                <a:cs typeface="Calibri"/>
              </a:rPr>
              <a:t> Webinar&lt;/title&gt;</a:t>
            </a:r>
            <a:endParaRPr sz="700">
              <a:latin typeface="Calibri"/>
              <a:cs typeface="Calibri"/>
            </a:endParaRPr>
          </a:p>
          <a:p>
            <a:pPr marL="250717">
              <a:spcBef>
                <a:spcPts val="79"/>
              </a:spcBef>
            </a:pPr>
            <a:r>
              <a:rPr sz="700" spc="-2" dirty="0">
                <a:latin typeface="Calibri"/>
                <a:cs typeface="Calibri"/>
              </a:rPr>
              <a:t>&lt;link </a:t>
            </a:r>
            <a:r>
              <a:rPr sz="700" spc="-4" dirty="0">
                <a:latin typeface="Calibri"/>
                <a:cs typeface="Calibri"/>
              </a:rPr>
              <a:t>rel=”stylesheet”</a:t>
            </a:r>
            <a:r>
              <a:rPr sz="700" spc="4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href=”first.css”&gt;</a:t>
            </a:r>
            <a:endParaRPr sz="700">
              <a:latin typeface="Calibri"/>
              <a:cs typeface="Calibri"/>
            </a:endParaRPr>
          </a:p>
          <a:p>
            <a:pPr marL="631807">
              <a:spcBef>
                <a:spcPts val="79"/>
              </a:spcBef>
            </a:pPr>
            <a:r>
              <a:rPr sz="700" spc="-4" dirty="0">
                <a:latin typeface="Calibri"/>
                <a:cs typeface="Calibri"/>
              </a:rPr>
              <a:t>&lt;script</a:t>
            </a:r>
            <a:r>
              <a:rPr sz="700" spc="2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src=”first.js”&gt;&lt;/script&gt;</a:t>
            </a:r>
            <a:endParaRPr sz="700">
              <a:latin typeface="Calibri"/>
              <a:cs typeface="Calibri"/>
            </a:endParaRPr>
          </a:p>
          <a:p>
            <a:pPr marL="210045">
              <a:spcBef>
                <a:spcPts val="79"/>
              </a:spcBef>
            </a:pPr>
            <a:r>
              <a:rPr sz="700" spc="-4" dirty="0">
                <a:latin typeface="Calibri"/>
                <a:cs typeface="Calibri"/>
              </a:rPr>
              <a:t>&lt;/head&gt;</a:t>
            </a:r>
            <a:endParaRPr sz="700">
              <a:latin typeface="Calibri"/>
              <a:cs typeface="Calibri"/>
            </a:endParaRPr>
          </a:p>
          <a:p>
            <a:pPr marL="169930">
              <a:spcBef>
                <a:spcPts val="79"/>
              </a:spcBef>
            </a:pPr>
            <a:r>
              <a:rPr sz="700" spc="-4" dirty="0">
                <a:latin typeface="Calibri"/>
                <a:cs typeface="Calibri"/>
              </a:rPr>
              <a:t>&lt;/html&gt;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66265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6-6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11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65364" y="37442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5"/>
                </a:lnTo>
                <a:lnTo>
                  <a:pt x="0" y="500379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5"/>
                </a:lnTo>
                <a:lnTo>
                  <a:pt x="8281924" y="600455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79"/>
                </a:lnTo>
                <a:lnTo>
                  <a:pt x="8382000" y="100075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37442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5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5"/>
                </a:lnTo>
                <a:lnTo>
                  <a:pt x="8382000" y="500379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5"/>
                </a:lnTo>
                <a:lnTo>
                  <a:pt x="100075" y="600455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79"/>
                </a:lnTo>
                <a:lnTo>
                  <a:pt x="0" y="10007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576" y="387008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01912" y="420223"/>
            <a:ext cx="787893" cy="144407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118673" indent="-113101">
              <a:spcBef>
                <a:spcPts val="46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BO</a:t>
            </a:r>
            <a:r>
              <a:rPr sz="900" b="1" spc="-22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Y</a:t>
            </a:r>
            <a:endParaRPr sz="9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343" y="805644"/>
            <a:ext cx="3385120" cy="362563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229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</a:t>
            </a:r>
            <a:r>
              <a:rPr spc="2" dirty="0">
                <a:latin typeface="Calibri"/>
                <a:cs typeface="Calibri"/>
              </a:rPr>
              <a:t>Body </a:t>
            </a:r>
            <a:r>
              <a:rPr dirty="0">
                <a:latin typeface="Calibri"/>
                <a:cs typeface="Calibri"/>
              </a:rPr>
              <a:t>cho phép bạn thêm nội dung </a:t>
            </a:r>
            <a:r>
              <a:rPr spc="-2" dirty="0">
                <a:latin typeface="Calibri"/>
                <a:cs typeface="Calibri"/>
              </a:rPr>
              <a:t>vào và </a:t>
            </a:r>
            <a:r>
              <a:rPr dirty="0">
                <a:latin typeface="Calibri"/>
                <a:cs typeface="Calibri"/>
              </a:rPr>
              <a:t>hiển thị </a:t>
            </a:r>
            <a:r>
              <a:rPr spc="2" dirty="0">
                <a:latin typeface="Calibri"/>
                <a:cs typeface="Calibri"/>
              </a:rPr>
              <a:t>Bạn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-2" dirty="0">
                <a:latin typeface="Calibri"/>
                <a:cs typeface="Calibri"/>
              </a:rPr>
              <a:t>hiển </a:t>
            </a:r>
            <a:r>
              <a:rPr dirty="0">
                <a:latin typeface="Calibri"/>
                <a:cs typeface="Calibri"/>
              </a:rPr>
              <a:t>thị  nội </a:t>
            </a:r>
            <a:r>
              <a:rPr spc="2" dirty="0">
                <a:latin typeface="Calibri"/>
                <a:cs typeface="Calibri"/>
              </a:rPr>
              <a:t>dung </a:t>
            </a:r>
            <a:r>
              <a:rPr dirty="0">
                <a:latin typeface="Calibri"/>
                <a:cs typeface="Calibri"/>
              </a:rPr>
              <a:t>bằng cách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dang căn lề,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chữ, </a:t>
            </a:r>
            <a:r>
              <a:rPr spc="2" dirty="0">
                <a:latin typeface="Calibri"/>
                <a:cs typeface="Calibri"/>
              </a:rPr>
              <a:t>màu</a:t>
            </a:r>
            <a:r>
              <a:rPr spc="-1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nền.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8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-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dụ.</a:t>
            </a:r>
            <a:endParaRPr>
              <a:latin typeface="Calibri"/>
              <a:cs typeface="Calibri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858176" y="1436571"/>
            <a:ext cx="2091537" cy="130981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7430" y="70601"/>
            <a:ext cx="3674534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LOẠI DỮ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LIỆU</a:t>
            </a:r>
            <a:r>
              <a:rPr lang="vi-VN" sz="1100" b="1" spc="-26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1-2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348410"/>
            <a:ext cx="3385120" cy="58383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Một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kiểu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dữ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liệu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xác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định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loại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dữ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liệu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gán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cho</a:t>
            </a:r>
            <a:r>
              <a:rPr spc="1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thuộc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và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kiểu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nội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dung</a:t>
            </a:r>
            <a:r>
              <a:rPr spc="18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mà</a:t>
            </a:r>
            <a:endParaRPr dirty="0">
              <a:latin typeface="Calibri"/>
              <a:cs typeface="Calibri"/>
            </a:endParaRPr>
          </a:p>
          <a:p>
            <a:pPr marL="125916">
              <a:lnSpc>
                <a:spcPts val="921"/>
              </a:lnSpc>
            </a:pP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hiển thị trên</a:t>
            </a:r>
            <a:r>
              <a:rPr spc="-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</a:p>
          <a:p>
            <a:pPr marL="125916" marR="3064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Các kiểu dữ liệu </a:t>
            </a:r>
            <a:r>
              <a:rPr spc="-2" dirty="0">
                <a:latin typeface="Calibri"/>
                <a:cs typeface="Calibri"/>
              </a:rPr>
              <a:t>giúp xác </a:t>
            </a:r>
            <a:r>
              <a:rPr dirty="0">
                <a:latin typeface="Calibri"/>
                <a:cs typeface="Calibri"/>
              </a:rPr>
              <a:t>định các loại định dạng như </a:t>
            </a:r>
            <a:r>
              <a:rPr spc="2" dirty="0">
                <a:latin typeface="Calibri"/>
                <a:cs typeface="Calibri"/>
              </a:rPr>
              <a:t>màu </a:t>
            </a:r>
            <a:r>
              <a:rPr dirty="0">
                <a:latin typeface="Calibri"/>
                <a:cs typeface="Calibri"/>
              </a:rPr>
              <a:t>sắc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độ dài của  </a:t>
            </a:r>
            <a:r>
              <a:rPr spc="2" dirty="0">
                <a:latin typeface="Calibri"/>
                <a:cs typeface="Calibri"/>
              </a:rPr>
              <a:t>dữ</a:t>
            </a:r>
            <a:r>
              <a:rPr spc="-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</a:p>
          <a:p>
            <a:pPr marL="125916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2" dirty="0">
                <a:latin typeface="Calibri"/>
                <a:cs typeface="Calibri"/>
              </a:rPr>
              <a:t>đây </a:t>
            </a:r>
            <a:r>
              <a:rPr spc="2" dirty="0">
                <a:latin typeface="Calibri"/>
                <a:cs typeface="Calibri"/>
              </a:rPr>
              <a:t>mô </a:t>
            </a:r>
            <a:r>
              <a:rPr spc="-4" dirty="0">
                <a:latin typeface="Calibri"/>
                <a:cs typeface="Calibri"/>
              </a:rPr>
              <a:t>tả </a:t>
            </a:r>
            <a:r>
              <a:rPr dirty="0">
                <a:latin typeface="Calibri"/>
                <a:cs typeface="Calibri"/>
              </a:rPr>
              <a:t>các loại nội </a:t>
            </a:r>
            <a:r>
              <a:rPr spc="2" dirty="0">
                <a:latin typeface="Calibri"/>
                <a:cs typeface="Calibri"/>
              </a:rPr>
              <a:t>dung khác</a:t>
            </a:r>
            <a:r>
              <a:rPr spc="-4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nhau.</a:t>
            </a:r>
          </a:p>
        </p:txBody>
      </p:sp>
      <p:sp>
        <p:nvSpPr>
          <p:cNvPr id="5" name="object 5"/>
          <p:cNvSpPr/>
          <p:nvPr/>
        </p:nvSpPr>
        <p:spPr>
          <a:xfrm>
            <a:off x="128726" y="1099131"/>
            <a:ext cx="3711942" cy="16412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161244"/>
              </p:ext>
            </p:extLst>
          </p:nvPr>
        </p:nvGraphicFramePr>
        <p:xfrm>
          <a:off x="75407" y="950931"/>
          <a:ext cx="3810000" cy="188112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99703"/>
                <a:gridCol w="3010297"/>
              </a:tblGrid>
              <a:tr h="258459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1245"/>
                        </a:spcBef>
                      </a:pPr>
                      <a:r>
                        <a:rPr sz="7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Kiểu dữ</a:t>
                      </a:r>
                      <a:r>
                        <a:rPr sz="700" b="1" spc="-20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liệu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70566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600" dirty="0">
                        <a:latin typeface="Times New Roman"/>
                        <a:cs typeface="Times New Roman"/>
                      </a:endParaRPr>
                    </a:p>
                    <a:p>
                      <a:pPr marL="188595" algn="ctr">
                        <a:lnSpc>
                          <a:spcPct val="100000"/>
                        </a:lnSpc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7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1417" marB="0">
                    <a:solidFill>
                      <a:srgbClr val="943735"/>
                    </a:solidFill>
                  </a:tcPr>
                </a:tc>
              </a:tr>
              <a:tr h="199229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600" b="1" spc="-25" dirty="0">
                          <a:latin typeface="Calibri"/>
                          <a:cs typeface="Calibri"/>
                        </a:rPr>
                        <a:t>Text</a:t>
                      </a:r>
                      <a:r>
                        <a:rPr sz="600" b="1" spc="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600" b="1" spc="0" dirty="0">
                          <a:latin typeface="Calibri"/>
                          <a:cs typeface="Calibri"/>
                        </a:rPr>
                        <a:t>Strings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5384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nội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văn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bản, đó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là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có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đọc được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bởi người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sử</a:t>
                      </a:r>
                      <a:r>
                        <a:rPr sz="6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dụng.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D6E3BC"/>
                    </a:solidFill>
                  </a:tcPr>
                </a:tc>
              </a:tr>
              <a:tr h="287366">
                <a:tc>
                  <a:txBody>
                    <a:bodyPr/>
                    <a:lstStyle/>
                    <a:p>
                      <a:pPr marL="72000" marR="431800">
                        <a:lnSpc>
                          <a:spcPct val="100000"/>
                        </a:lnSpc>
                        <a:spcBef>
                          <a:spcPts val="900"/>
                        </a:spcBef>
                      </a:pPr>
                      <a:r>
                        <a:rPr sz="600" b="1" spc="5" dirty="0">
                          <a:latin typeface="Calibri"/>
                          <a:cs typeface="Calibri"/>
                        </a:rPr>
                        <a:t>Uniform</a:t>
                      </a:r>
                      <a:r>
                        <a:rPr sz="600" b="1" spc="-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600" b="1" dirty="0">
                          <a:latin typeface="Calibri"/>
                          <a:cs typeface="Calibri"/>
                        </a:rPr>
                        <a:t>Resource  </a:t>
                      </a:r>
                      <a:r>
                        <a:rPr sz="600" b="1" spc="0" dirty="0">
                          <a:latin typeface="Calibri"/>
                          <a:cs typeface="Calibri"/>
                        </a:rPr>
                        <a:t>Identifiers</a:t>
                      </a:r>
                      <a:r>
                        <a:rPr sz="600" b="1" spc="-2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600" b="1" spc="5" dirty="0">
                          <a:latin typeface="Calibri"/>
                          <a:cs typeface="Calibri"/>
                        </a:rPr>
                        <a:t>(URIs)</a:t>
                      </a:r>
                      <a:endParaRPr sz="600" dirty="0">
                        <a:latin typeface="Calibri"/>
                        <a:cs typeface="Calibri"/>
                      </a:endParaRPr>
                    </a:p>
                  </a:txBody>
                  <a:tcPr marL="0" marR="0" marT="51012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Xác định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vị trí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của các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trang web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hoặc các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tập tin</a:t>
                      </a:r>
                      <a:r>
                        <a:rPr sz="6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mạng.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F1DCDB"/>
                    </a:solidFill>
                  </a:tcPr>
                </a:tc>
              </a:tr>
              <a:tr h="232953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600" b="1" spc="0" dirty="0">
                          <a:latin typeface="Calibri"/>
                          <a:cs typeface="Calibri"/>
                        </a:rPr>
                        <a:t>Colors</a:t>
                      </a:r>
                      <a:endParaRPr sz="600" dirty="0">
                        <a:latin typeface="Calibri"/>
                        <a:cs typeface="Calibri"/>
                      </a:endParaRPr>
                    </a:p>
                  </a:txBody>
                  <a:tcPr marL="0" marR="0" marT="5384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Xác định màu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sắc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được áp dụng cho các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trên trang</a:t>
                      </a:r>
                      <a:r>
                        <a:rPr sz="600" spc="-13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web.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D6E3BC"/>
                    </a:solidFill>
                  </a:tcPr>
                </a:tc>
              </a:tr>
              <a:tr h="29020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600" b="1" spc="5" dirty="0">
                          <a:latin typeface="Calibri"/>
                          <a:cs typeface="Calibri"/>
                        </a:rPr>
                        <a:t>Lengths</a:t>
                      </a:r>
                      <a:endParaRPr sz="600" dirty="0">
                        <a:latin typeface="Calibri"/>
                        <a:cs typeface="Calibri"/>
                      </a:endParaRPr>
                    </a:p>
                  </a:txBody>
                  <a:tcPr marL="0" marR="0" marT="53846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81305">
                        <a:lnSpc>
                          <a:spcPct val="100000"/>
                        </a:lnSpc>
                        <a:spcBef>
                          <a:spcPts val="132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Xác</a:t>
                      </a:r>
                      <a:r>
                        <a:rPr sz="6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định</a:t>
                      </a:r>
                      <a:r>
                        <a:rPr sz="6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khoảng</a:t>
                      </a:r>
                      <a:r>
                        <a:rPr sz="6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cách</a:t>
                      </a:r>
                      <a:r>
                        <a:rPr sz="6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giữa</a:t>
                      </a:r>
                      <a:r>
                        <a:rPr sz="600" spc="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các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tử</a:t>
                      </a:r>
                      <a:r>
                        <a:rPr sz="600" spc="1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HTML.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Giá</a:t>
                      </a:r>
                      <a:r>
                        <a:rPr sz="600" spc="1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trị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chiều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dài</a:t>
                      </a:r>
                      <a:r>
                        <a:rPr sz="6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có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thể</a:t>
                      </a:r>
                      <a:r>
                        <a:rPr sz="600" spc="10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 err="1">
                          <a:latin typeface="Arial"/>
                          <a:cs typeface="Arial"/>
                        </a:rPr>
                        <a:t>được</a:t>
                      </a:r>
                      <a:r>
                        <a:rPr sz="600" spc="11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 err="1" smtClean="0">
                          <a:latin typeface="Arial"/>
                          <a:cs typeface="Arial"/>
                        </a:rPr>
                        <a:t>trong</a:t>
                      </a:r>
                      <a:r>
                        <a:rPr lang="en-US" sz="600" spc="0" baseline="0" dirty="0" smtClean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 smtClean="0">
                          <a:latin typeface="Arial"/>
                          <a:cs typeface="Arial"/>
                        </a:rPr>
                        <a:t>Pixels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, dài,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MultiLength. Pixel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tham khảo các chấm nhỏ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trên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màn</a:t>
                      </a:r>
                      <a:r>
                        <a:rPr sz="600" spc="-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hình.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74817" marB="0">
                    <a:solidFill>
                      <a:srgbClr val="F1DCDB"/>
                    </a:solidFill>
                  </a:tcPr>
                </a:tc>
              </a:tr>
              <a:tr h="362750">
                <a:tc>
                  <a:txBody>
                    <a:bodyPr/>
                    <a:lstStyle/>
                    <a:p>
                      <a:pPr marL="90805">
                        <a:lnSpc>
                          <a:spcPct val="100000"/>
                        </a:lnSpc>
                        <a:spcBef>
                          <a:spcPts val="950"/>
                        </a:spcBef>
                      </a:pPr>
                      <a:r>
                        <a:rPr sz="600" b="1" spc="0" dirty="0">
                          <a:latin typeface="Calibri"/>
                          <a:cs typeface="Calibri"/>
                        </a:rPr>
                        <a:t>Content</a:t>
                      </a:r>
                      <a:r>
                        <a:rPr sz="600" b="1" spc="-3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600" b="1" spc="0" dirty="0">
                          <a:latin typeface="Calibri"/>
                          <a:cs typeface="Calibri"/>
                        </a:rPr>
                        <a:t>Types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5384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81305" marR="82550" algn="just">
                        <a:lnSpc>
                          <a:spcPct val="101499"/>
                        </a:lnSpc>
                        <a:spcBef>
                          <a:spcPts val="97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loại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nội dung được hiển </a:t>
                      </a:r>
                      <a:r>
                        <a:rPr sz="600" dirty="0">
                          <a:latin typeface="Arial"/>
                          <a:cs typeface="Arial"/>
                        </a:rPr>
                        <a:t>thị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trên một trang web. Các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loại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dung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bao </a:t>
                      </a:r>
                      <a:r>
                        <a:rPr sz="600" spc="15" dirty="0">
                          <a:latin typeface="Arial"/>
                          <a:cs typeface="Arial"/>
                        </a:rPr>
                        <a:t>gồm 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'text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html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"để hiển thị văn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bản,'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image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gif 'để hiển thị hình ảnh của một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dạng  gif.,' Video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/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mpg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'để hiển thị một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tập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tin video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có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dạng</a:t>
                      </a:r>
                      <a:r>
                        <a:rPr sz="600" spc="-7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mpg..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55263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72866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LOẠI DỮ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LIỆU</a:t>
            </a:r>
            <a:r>
              <a:rPr lang="vi-VN" sz="1100" b="1" spc="-33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2-2</a:t>
            </a:r>
          </a:p>
        </p:txBody>
      </p:sp>
      <p:sp>
        <p:nvSpPr>
          <p:cNvPr id="29" name="object 29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448256"/>
            <a:ext cx="1925120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125916" indent="-120344">
              <a:spcBef>
                <a:spcPts val="55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Hình sau liệt </a:t>
            </a:r>
            <a:r>
              <a:rPr spc="-11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kiểu dữ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2" dirty="0">
                <a:latin typeface="Calibri"/>
                <a:cs typeface="Calibri"/>
              </a:rPr>
              <a:t>khác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nhau: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551648" y="1428666"/>
            <a:ext cx="759156" cy="74817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551648" y="1428666"/>
            <a:ext cx="759156" cy="748171"/>
          </a:xfrm>
          <a:custGeom>
            <a:avLst/>
            <a:gdLst/>
            <a:ahLst/>
            <a:cxnLst/>
            <a:rect l="l" t="t" r="r" b="b"/>
            <a:pathLst>
              <a:path w="1752600" h="1676400">
                <a:moveTo>
                  <a:pt x="0" y="838200"/>
                </a:moveTo>
                <a:lnTo>
                  <a:pt x="1387" y="790636"/>
                </a:lnTo>
                <a:lnTo>
                  <a:pt x="5499" y="743769"/>
                </a:lnTo>
                <a:lnTo>
                  <a:pt x="12261" y="697668"/>
                </a:lnTo>
                <a:lnTo>
                  <a:pt x="21601" y="652405"/>
                </a:lnTo>
                <a:lnTo>
                  <a:pt x="33444" y="608050"/>
                </a:lnTo>
                <a:lnTo>
                  <a:pt x="47716" y="564674"/>
                </a:lnTo>
                <a:lnTo>
                  <a:pt x="64343" y="522348"/>
                </a:lnTo>
                <a:lnTo>
                  <a:pt x="83251" y="481142"/>
                </a:lnTo>
                <a:lnTo>
                  <a:pt x="104367" y="441128"/>
                </a:lnTo>
                <a:lnTo>
                  <a:pt x="127616" y="402376"/>
                </a:lnTo>
                <a:lnTo>
                  <a:pt x="152923" y="364956"/>
                </a:lnTo>
                <a:lnTo>
                  <a:pt x="180217" y="328940"/>
                </a:lnTo>
                <a:lnTo>
                  <a:pt x="209421" y="294399"/>
                </a:lnTo>
                <a:lnTo>
                  <a:pt x="240464" y="261403"/>
                </a:lnTo>
                <a:lnTo>
                  <a:pt x="273269" y="230023"/>
                </a:lnTo>
                <a:lnTo>
                  <a:pt x="307764" y="200329"/>
                </a:lnTo>
                <a:lnTo>
                  <a:pt x="343875" y="172393"/>
                </a:lnTo>
                <a:lnTo>
                  <a:pt x="381527" y="146285"/>
                </a:lnTo>
                <a:lnTo>
                  <a:pt x="420647" y="122076"/>
                </a:lnTo>
                <a:lnTo>
                  <a:pt x="461161" y="99837"/>
                </a:lnTo>
                <a:lnTo>
                  <a:pt x="502995" y="79638"/>
                </a:lnTo>
                <a:lnTo>
                  <a:pt x="546074" y="61551"/>
                </a:lnTo>
                <a:lnTo>
                  <a:pt x="590325" y="45645"/>
                </a:lnTo>
                <a:lnTo>
                  <a:pt x="635674" y="31993"/>
                </a:lnTo>
                <a:lnTo>
                  <a:pt x="682047" y="20664"/>
                </a:lnTo>
                <a:lnTo>
                  <a:pt x="729370" y="11729"/>
                </a:lnTo>
                <a:lnTo>
                  <a:pt x="777569" y="5260"/>
                </a:lnTo>
                <a:lnTo>
                  <a:pt x="826570" y="1326"/>
                </a:lnTo>
                <a:lnTo>
                  <a:pt x="876300" y="0"/>
                </a:lnTo>
                <a:lnTo>
                  <a:pt x="926029" y="1326"/>
                </a:lnTo>
                <a:lnTo>
                  <a:pt x="975030" y="5260"/>
                </a:lnTo>
                <a:lnTo>
                  <a:pt x="1023229" y="11729"/>
                </a:lnTo>
                <a:lnTo>
                  <a:pt x="1070552" y="20664"/>
                </a:lnTo>
                <a:lnTo>
                  <a:pt x="1116925" y="31993"/>
                </a:lnTo>
                <a:lnTo>
                  <a:pt x="1162274" y="45645"/>
                </a:lnTo>
                <a:lnTo>
                  <a:pt x="1206525" y="61551"/>
                </a:lnTo>
                <a:lnTo>
                  <a:pt x="1249604" y="79638"/>
                </a:lnTo>
                <a:lnTo>
                  <a:pt x="1291438" y="99837"/>
                </a:lnTo>
                <a:lnTo>
                  <a:pt x="1331952" y="122076"/>
                </a:lnTo>
                <a:lnTo>
                  <a:pt x="1371072" y="146285"/>
                </a:lnTo>
                <a:lnTo>
                  <a:pt x="1408724" y="172393"/>
                </a:lnTo>
                <a:lnTo>
                  <a:pt x="1444835" y="200329"/>
                </a:lnTo>
                <a:lnTo>
                  <a:pt x="1479330" y="230023"/>
                </a:lnTo>
                <a:lnTo>
                  <a:pt x="1512135" y="261403"/>
                </a:lnTo>
                <a:lnTo>
                  <a:pt x="1543178" y="294399"/>
                </a:lnTo>
                <a:lnTo>
                  <a:pt x="1572382" y="328940"/>
                </a:lnTo>
                <a:lnTo>
                  <a:pt x="1599676" y="364956"/>
                </a:lnTo>
                <a:lnTo>
                  <a:pt x="1624983" y="402376"/>
                </a:lnTo>
                <a:lnTo>
                  <a:pt x="1648232" y="441128"/>
                </a:lnTo>
                <a:lnTo>
                  <a:pt x="1669348" y="481142"/>
                </a:lnTo>
                <a:lnTo>
                  <a:pt x="1688256" y="522348"/>
                </a:lnTo>
                <a:lnTo>
                  <a:pt x="1704883" y="564674"/>
                </a:lnTo>
                <a:lnTo>
                  <a:pt x="1719155" y="608050"/>
                </a:lnTo>
                <a:lnTo>
                  <a:pt x="1730998" y="652405"/>
                </a:lnTo>
                <a:lnTo>
                  <a:pt x="1740338" y="697668"/>
                </a:lnTo>
                <a:lnTo>
                  <a:pt x="1747100" y="743769"/>
                </a:lnTo>
                <a:lnTo>
                  <a:pt x="1751212" y="790636"/>
                </a:lnTo>
                <a:lnTo>
                  <a:pt x="1752600" y="838200"/>
                </a:lnTo>
                <a:lnTo>
                  <a:pt x="1751212" y="885763"/>
                </a:lnTo>
                <a:lnTo>
                  <a:pt x="1747100" y="932630"/>
                </a:lnTo>
                <a:lnTo>
                  <a:pt x="1740338" y="978731"/>
                </a:lnTo>
                <a:lnTo>
                  <a:pt x="1730998" y="1023994"/>
                </a:lnTo>
                <a:lnTo>
                  <a:pt x="1719155" y="1068349"/>
                </a:lnTo>
                <a:lnTo>
                  <a:pt x="1704883" y="1111725"/>
                </a:lnTo>
                <a:lnTo>
                  <a:pt x="1688256" y="1154051"/>
                </a:lnTo>
                <a:lnTo>
                  <a:pt x="1669348" y="1195257"/>
                </a:lnTo>
                <a:lnTo>
                  <a:pt x="1648232" y="1235271"/>
                </a:lnTo>
                <a:lnTo>
                  <a:pt x="1624983" y="1274023"/>
                </a:lnTo>
                <a:lnTo>
                  <a:pt x="1599676" y="1311443"/>
                </a:lnTo>
                <a:lnTo>
                  <a:pt x="1572382" y="1347459"/>
                </a:lnTo>
                <a:lnTo>
                  <a:pt x="1543178" y="1382000"/>
                </a:lnTo>
                <a:lnTo>
                  <a:pt x="1512135" y="1414996"/>
                </a:lnTo>
                <a:lnTo>
                  <a:pt x="1479330" y="1446376"/>
                </a:lnTo>
                <a:lnTo>
                  <a:pt x="1444835" y="1476070"/>
                </a:lnTo>
                <a:lnTo>
                  <a:pt x="1408724" y="1504006"/>
                </a:lnTo>
                <a:lnTo>
                  <a:pt x="1371072" y="1530114"/>
                </a:lnTo>
                <a:lnTo>
                  <a:pt x="1331952" y="1554323"/>
                </a:lnTo>
                <a:lnTo>
                  <a:pt x="1291438" y="1576562"/>
                </a:lnTo>
                <a:lnTo>
                  <a:pt x="1249604" y="1596761"/>
                </a:lnTo>
                <a:lnTo>
                  <a:pt x="1206525" y="1614848"/>
                </a:lnTo>
                <a:lnTo>
                  <a:pt x="1162274" y="1630754"/>
                </a:lnTo>
                <a:lnTo>
                  <a:pt x="1116925" y="1644406"/>
                </a:lnTo>
                <a:lnTo>
                  <a:pt x="1070552" y="1655735"/>
                </a:lnTo>
                <a:lnTo>
                  <a:pt x="1023229" y="1664670"/>
                </a:lnTo>
                <a:lnTo>
                  <a:pt x="975030" y="1671139"/>
                </a:lnTo>
                <a:lnTo>
                  <a:pt x="926029" y="1675073"/>
                </a:lnTo>
                <a:lnTo>
                  <a:pt x="876300" y="1676400"/>
                </a:lnTo>
                <a:lnTo>
                  <a:pt x="826570" y="1675073"/>
                </a:lnTo>
                <a:lnTo>
                  <a:pt x="777569" y="1671139"/>
                </a:lnTo>
                <a:lnTo>
                  <a:pt x="729370" y="1664670"/>
                </a:lnTo>
                <a:lnTo>
                  <a:pt x="682047" y="1655735"/>
                </a:lnTo>
                <a:lnTo>
                  <a:pt x="635674" y="1644406"/>
                </a:lnTo>
                <a:lnTo>
                  <a:pt x="590325" y="1630754"/>
                </a:lnTo>
                <a:lnTo>
                  <a:pt x="546074" y="1614848"/>
                </a:lnTo>
                <a:lnTo>
                  <a:pt x="502995" y="1596761"/>
                </a:lnTo>
                <a:lnTo>
                  <a:pt x="461161" y="1576562"/>
                </a:lnTo>
                <a:lnTo>
                  <a:pt x="420647" y="1554323"/>
                </a:lnTo>
                <a:lnTo>
                  <a:pt x="381527" y="1530114"/>
                </a:lnTo>
                <a:lnTo>
                  <a:pt x="343875" y="1504006"/>
                </a:lnTo>
                <a:lnTo>
                  <a:pt x="307764" y="1476070"/>
                </a:lnTo>
                <a:lnTo>
                  <a:pt x="273269" y="1446376"/>
                </a:lnTo>
                <a:lnTo>
                  <a:pt x="240464" y="1414996"/>
                </a:lnTo>
                <a:lnTo>
                  <a:pt x="209421" y="1382000"/>
                </a:lnTo>
                <a:lnTo>
                  <a:pt x="180217" y="1347459"/>
                </a:lnTo>
                <a:lnTo>
                  <a:pt x="152923" y="1311443"/>
                </a:lnTo>
                <a:lnTo>
                  <a:pt x="127616" y="1274023"/>
                </a:lnTo>
                <a:lnTo>
                  <a:pt x="104367" y="1235271"/>
                </a:lnTo>
                <a:lnTo>
                  <a:pt x="83251" y="1195257"/>
                </a:lnTo>
                <a:lnTo>
                  <a:pt x="64343" y="1154051"/>
                </a:lnTo>
                <a:lnTo>
                  <a:pt x="47716" y="1111725"/>
                </a:lnTo>
                <a:lnTo>
                  <a:pt x="33444" y="1068349"/>
                </a:lnTo>
                <a:lnTo>
                  <a:pt x="21601" y="1023994"/>
                </a:lnTo>
                <a:lnTo>
                  <a:pt x="12261" y="978731"/>
                </a:lnTo>
                <a:lnTo>
                  <a:pt x="5499" y="932630"/>
                </a:lnTo>
                <a:lnTo>
                  <a:pt x="1387" y="885763"/>
                </a:lnTo>
                <a:lnTo>
                  <a:pt x="0" y="8382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1710300" y="1628462"/>
            <a:ext cx="441741" cy="33781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 marR="2229" indent="2507" algn="just">
              <a:spcBef>
                <a:spcPts val="42"/>
              </a:spcBef>
            </a:pPr>
            <a:r>
              <a:rPr sz="700" b="1" spc="-4" dirty="0">
                <a:latin typeface="Calibri"/>
                <a:cs typeface="Calibri"/>
              </a:rPr>
              <a:t>Các </a:t>
            </a:r>
            <a:r>
              <a:rPr sz="700" b="1" spc="-2" dirty="0">
                <a:latin typeface="Calibri"/>
                <a:cs typeface="Calibri"/>
              </a:rPr>
              <a:t>kiểu dữ  liệu </a:t>
            </a:r>
            <a:r>
              <a:rPr sz="700" b="1" spc="-4" dirty="0">
                <a:latin typeface="Calibri"/>
                <a:cs typeface="Calibri"/>
              </a:rPr>
              <a:t>cơ </a:t>
            </a:r>
            <a:r>
              <a:rPr sz="700" b="1" spc="-2" dirty="0">
                <a:latin typeface="Calibri"/>
                <a:cs typeface="Calibri"/>
              </a:rPr>
              <a:t>bản  </a:t>
            </a:r>
            <a:r>
              <a:rPr sz="700" b="1" spc="-4" dirty="0">
                <a:latin typeface="Calibri"/>
                <a:cs typeface="Calibri"/>
              </a:rPr>
              <a:t>trong</a:t>
            </a:r>
            <a:r>
              <a:rPr sz="700" b="1" spc="-22" dirty="0">
                <a:latin typeface="Calibri"/>
                <a:cs typeface="Calibri"/>
              </a:rPr>
              <a:t> </a:t>
            </a:r>
            <a:r>
              <a:rPr sz="700" b="1" spc="-2" dirty="0">
                <a:latin typeface="Calibri"/>
                <a:cs typeface="Calibri"/>
              </a:rPr>
              <a:t>HTML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91513" y="1292635"/>
            <a:ext cx="528108" cy="51011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891513" y="1292635"/>
            <a:ext cx="528108" cy="510117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034872" y="1481979"/>
            <a:ext cx="240949" cy="11306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alibri"/>
                <a:cs typeface="Calibri"/>
              </a:rPr>
              <a:t>Độ</a:t>
            </a:r>
            <a:r>
              <a:rPr sz="700" spc="-24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dài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665852" y="748511"/>
            <a:ext cx="528108" cy="510117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65852" y="748511"/>
            <a:ext cx="528108" cy="510117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779615" y="883578"/>
            <a:ext cx="300087" cy="22898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61008" marR="2229" indent="-55715">
              <a:spcBef>
                <a:spcPts val="42"/>
              </a:spcBef>
            </a:pPr>
            <a:r>
              <a:rPr sz="700" spc="-2" dirty="0">
                <a:latin typeface="Calibri"/>
                <a:cs typeface="Calibri"/>
              </a:rPr>
              <a:t>Kiểu</a:t>
            </a:r>
            <a:r>
              <a:rPr sz="700" spc="-26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nội  </a:t>
            </a:r>
            <a:r>
              <a:rPr sz="700" spc="-2" dirty="0">
                <a:latin typeface="Calibri"/>
                <a:cs typeface="Calibri"/>
              </a:rPr>
              <a:t>dung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475838" y="1292635"/>
            <a:ext cx="528108" cy="51011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475838" y="1292635"/>
            <a:ext cx="528108" cy="510117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199" y="571500"/>
                </a:lnTo>
                <a:lnTo>
                  <a:pt x="1217179" y="618367"/>
                </a:lnTo>
                <a:lnTo>
                  <a:pt x="1211221" y="664191"/>
                </a:lnTo>
                <a:lnTo>
                  <a:pt x="1201483" y="708826"/>
                </a:lnTo>
                <a:lnTo>
                  <a:pt x="1188122" y="752124"/>
                </a:lnTo>
                <a:lnTo>
                  <a:pt x="1171295" y="793938"/>
                </a:lnTo>
                <a:lnTo>
                  <a:pt x="1151158" y="834121"/>
                </a:lnTo>
                <a:lnTo>
                  <a:pt x="1127868" y="872525"/>
                </a:lnTo>
                <a:lnTo>
                  <a:pt x="1101583" y="909005"/>
                </a:lnTo>
                <a:lnTo>
                  <a:pt x="1072459" y="943411"/>
                </a:lnTo>
                <a:lnTo>
                  <a:pt x="1040653" y="975598"/>
                </a:lnTo>
                <a:lnTo>
                  <a:pt x="1006322" y="1005417"/>
                </a:lnTo>
                <a:lnTo>
                  <a:pt x="969623" y="1032723"/>
                </a:lnTo>
                <a:lnTo>
                  <a:pt x="930713" y="1057367"/>
                </a:lnTo>
                <a:lnTo>
                  <a:pt x="889748" y="1079203"/>
                </a:lnTo>
                <a:lnTo>
                  <a:pt x="846885" y="1098083"/>
                </a:lnTo>
                <a:lnTo>
                  <a:pt x="802282" y="1113861"/>
                </a:lnTo>
                <a:lnTo>
                  <a:pt x="756095" y="1126388"/>
                </a:lnTo>
                <a:lnTo>
                  <a:pt x="708481" y="1135519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19"/>
                </a:lnTo>
                <a:lnTo>
                  <a:pt x="463104" y="1126388"/>
                </a:lnTo>
                <a:lnTo>
                  <a:pt x="416917" y="1113861"/>
                </a:lnTo>
                <a:lnTo>
                  <a:pt x="372314" y="1098083"/>
                </a:lnTo>
                <a:lnTo>
                  <a:pt x="329451" y="1079203"/>
                </a:lnTo>
                <a:lnTo>
                  <a:pt x="288486" y="1057367"/>
                </a:lnTo>
                <a:lnTo>
                  <a:pt x="249576" y="1032723"/>
                </a:lnTo>
                <a:lnTo>
                  <a:pt x="212877" y="1005417"/>
                </a:lnTo>
                <a:lnTo>
                  <a:pt x="178546" y="975598"/>
                </a:lnTo>
                <a:lnTo>
                  <a:pt x="146740" y="943411"/>
                </a:lnTo>
                <a:lnTo>
                  <a:pt x="117616" y="909005"/>
                </a:lnTo>
                <a:lnTo>
                  <a:pt x="91331" y="872525"/>
                </a:lnTo>
                <a:lnTo>
                  <a:pt x="68041" y="834121"/>
                </a:lnTo>
                <a:lnTo>
                  <a:pt x="47904" y="793938"/>
                </a:lnTo>
                <a:lnTo>
                  <a:pt x="31077" y="752124"/>
                </a:lnTo>
                <a:lnTo>
                  <a:pt x="17716" y="708826"/>
                </a:lnTo>
                <a:lnTo>
                  <a:pt x="7978" y="664191"/>
                </a:lnTo>
                <a:lnTo>
                  <a:pt x="2020" y="618367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636636" y="1427567"/>
            <a:ext cx="207118" cy="22898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25350">
              <a:spcBef>
                <a:spcPts val="42"/>
              </a:spcBef>
            </a:pPr>
            <a:r>
              <a:rPr sz="700" spc="-2" dirty="0">
                <a:latin typeface="Calibri"/>
                <a:cs typeface="Calibri"/>
              </a:rPr>
              <a:t>Kiểu</a:t>
            </a:r>
            <a:endParaRPr sz="700">
              <a:latin typeface="Calibri"/>
              <a:cs typeface="Calibri"/>
            </a:endParaRPr>
          </a:p>
          <a:p>
            <a:pPr marL="5571">
              <a:spcBef>
                <a:spcPts val="2"/>
              </a:spcBef>
            </a:pPr>
            <a:r>
              <a:rPr sz="700" spc="-2" dirty="0">
                <a:latin typeface="Calibri"/>
                <a:cs typeface="Calibri"/>
              </a:rPr>
              <a:t>chuỗi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188574" y="2176837"/>
            <a:ext cx="528108" cy="51011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88574" y="2176837"/>
            <a:ext cx="528108" cy="510117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72"/>
                </a:lnTo>
                <a:lnTo>
                  <a:pt x="1211221" y="664200"/>
                </a:lnTo>
                <a:lnTo>
                  <a:pt x="1201483" y="708838"/>
                </a:lnTo>
                <a:lnTo>
                  <a:pt x="1188122" y="752139"/>
                </a:lnTo>
                <a:lnTo>
                  <a:pt x="1171295" y="793954"/>
                </a:lnTo>
                <a:lnTo>
                  <a:pt x="1151158" y="834138"/>
                </a:lnTo>
                <a:lnTo>
                  <a:pt x="1127868" y="872542"/>
                </a:lnTo>
                <a:lnTo>
                  <a:pt x="1101583" y="909021"/>
                </a:lnTo>
                <a:lnTo>
                  <a:pt x="1072459" y="943427"/>
                </a:lnTo>
                <a:lnTo>
                  <a:pt x="1040653" y="975612"/>
                </a:lnTo>
                <a:lnTo>
                  <a:pt x="1006322" y="1005430"/>
                </a:lnTo>
                <a:lnTo>
                  <a:pt x="969623" y="1032734"/>
                </a:lnTo>
                <a:lnTo>
                  <a:pt x="930713" y="1057376"/>
                </a:lnTo>
                <a:lnTo>
                  <a:pt x="889748" y="1079210"/>
                </a:lnTo>
                <a:lnTo>
                  <a:pt x="846885" y="1098089"/>
                </a:lnTo>
                <a:lnTo>
                  <a:pt x="802282" y="1113864"/>
                </a:lnTo>
                <a:lnTo>
                  <a:pt x="756095" y="1126390"/>
                </a:lnTo>
                <a:lnTo>
                  <a:pt x="708481" y="1135520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20"/>
                </a:lnTo>
                <a:lnTo>
                  <a:pt x="463104" y="1126390"/>
                </a:lnTo>
                <a:lnTo>
                  <a:pt x="416917" y="1113864"/>
                </a:lnTo>
                <a:lnTo>
                  <a:pt x="372314" y="1098089"/>
                </a:lnTo>
                <a:lnTo>
                  <a:pt x="329451" y="1079210"/>
                </a:lnTo>
                <a:lnTo>
                  <a:pt x="288486" y="1057376"/>
                </a:lnTo>
                <a:lnTo>
                  <a:pt x="249576" y="1032734"/>
                </a:lnTo>
                <a:lnTo>
                  <a:pt x="212877" y="1005430"/>
                </a:lnTo>
                <a:lnTo>
                  <a:pt x="178546" y="975612"/>
                </a:lnTo>
                <a:lnTo>
                  <a:pt x="146740" y="943427"/>
                </a:lnTo>
                <a:lnTo>
                  <a:pt x="117616" y="909021"/>
                </a:lnTo>
                <a:lnTo>
                  <a:pt x="91331" y="872542"/>
                </a:lnTo>
                <a:lnTo>
                  <a:pt x="68041" y="834138"/>
                </a:lnTo>
                <a:lnTo>
                  <a:pt x="47904" y="793954"/>
                </a:lnTo>
                <a:lnTo>
                  <a:pt x="31077" y="752139"/>
                </a:lnTo>
                <a:lnTo>
                  <a:pt x="17716" y="708838"/>
                </a:lnTo>
                <a:lnTo>
                  <a:pt x="7978" y="664200"/>
                </a:lnTo>
                <a:lnTo>
                  <a:pt x="2020" y="618372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364940" y="2312189"/>
            <a:ext cx="174661" cy="22870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30922" marR="2229" indent="-25628">
              <a:spcBef>
                <a:spcPts val="42"/>
              </a:spcBef>
            </a:pPr>
            <a:r>
              <a:rPr sz="700" spc="-2" dirty="0">
                <a:latin typeface="Calibri"/>
                <a:cs typeface="Calibri"/>
              </a:rPr>
              <a:t>Màu  </a:t>
            </a:r>
            <a:r>
              <a:rPr sz="700" spc="-4" dirty="0">
                <a:latin typeface="Calibri"/>
                <a:cs typeface="Calibri"/>
              </a:rPr>
              <a:t>sắc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2211784" y="2176837"/>
            <a:ext cx="528108" cy="510117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2211784" y="2176837"/>
            <a:ext cx="528108" cy="510117"/>
          </a:xfrm>
          <a:custGeom>
            <a:avLst/>
            <a:gdLst/>
            <a:ahLst/>
            <a:cxnLst/>
            <a:rect l="l" t="t" r="r" b="b"/>
            <a:pathLst>
              <a:path w="1219200" h="1143000">
                <a:moveTo>
                  <a:pt x="0" y="571500"/>
                </a:moveTo>
                <a:lnTo>
                  <a:pt x="2020" y="524632"/>
                </a:lnTo>
                <a:lnTo>
                  <a:pt x="7978" y="478808"/>
                </a:lnTo>
                <a:lnTo>
                  <a:pt x="17716" y="434173"/>
                </a:lnTo>
                <a:lnTo>
                  <a:pt x="31077" y="390875"/>
                </a:lnTo>
                <a:lnTo>
                  <a:pt x="47904" y="349061"/>
                </a:lnTo>
                <a:lnTo>
                  <a:pt x="68041" y="308878"/>
                </a:lnTo>
                <a:lnTo>
                  <a:pt x="91331" y="270474"/>
                </a:lnTo>
                <a:lnTo>
                  <a:pt x="117616" y="233994"/>
                </a:lnTo>
                <a:lnTo>
                  <a:pt x="146740" y="199588"/>
                </a:lnTo>
                <a:lnTo>
                  <a:pt x="178546" y="167401"/>
                </a:lnTo>
                <a:lnTo>
                  <a:pt x="212877" y="137582"/>
                </a:lnTo>
                <a:lnTo>
                  <a:pt x="249576" y="110276"/>
                </a:lnTo>
                <a:lnTo>
                  <a:pt x="288486" y="85632"/>
                </a:lnTo>
                <a:lnTo>
                  <a:pt x="329451" y="63796"/>
                </a:lnTo>
                <a:lnTo>
                  <a:pt x="372314" y="44916"/>
                </a:lnTo>
                <a:lnTo>
                  <a:pt x="416917" y="29138"/>
                </a:lnTo>
                <a:lnTo>
                  <a:pt x="463104" y="16611"/>
                </a:lnTo>
                <a:lnTo>
                  <a:pt x="510718" y="7480"/>
                </a:lnTo>
                <a:lnTo>
                  <a:pt x="559602" y="1894"/>
                </a:lnTo>
                <a:lnTo>
                  <a:pt x="609600" y="0"/>
                </a:lnTo>
                <a:lnTo>
                  <a:pt x="659597" y="1894"/>
                </a:lnTo>
                <a:lnTo>
                  <a:pt x="708481" y="7480"/>
                </a:lnTo>
                <a:lnTo>
                  <a:pt x="756095" y="16611"/>
                </a:lnTo>
                <a:lnTo>
                  <a:pt x="802282" y="29138"/>
                </a:lnTo>
                <a:lnTo>
                  <a:pt x="846885" y="44916"/>
                </a:lnTo>
                <a:lnTo>
                  <a:pt x="889748" y="63796"/>
                </a:lnTo>
                <a:lnTo>
                  <a:pt x="930713" y="85632"/>
                </a:lnTo>
                <a:lnTo>
                  <a:pt x="969623" y="110276"/>
                </a:lnTo>
                <a:lnTo>
                  <a:pt x="1006322" y="137582"/>
                </a:lnTo>
                <a:lnTo>
                  <a:pt x="1040653" y="167401"/>
                </a:lnTo>
                <a:lnTo>
                  <a:pt x="1072459" y="199588"/>
                </a:lnTo>
                <a:lnTo>
                  <a:pt x="1101583" y="233994"/>
                </a:lnTo>
                <a:lnTo>
                  <a:pt x="1127868" y="270474"/>
                </a:lnTo>
                <a:lnTo>
                  <a:pt x="1151158" y="308878"/>
                </a:lnTo>
                <a:lnTo>
                  <a:pt x="1171295" y="349061"/>
                </a:lnTo>
                <a:lnTo>
                  <a:pt x="1188122" y="390875"/>
                </a:lnTo>
                <a:lnTo>
                  <a:pt x="1201483" y="434173"/>
                </a:lnTo>
                <a:lnTo>
                  <a:pt x="1211221" y="478808"/>
                </a:lnTo>
                <a:lnTo>
                  <a:pt x="1217179" y="524632"/>
                </a:lnTo>
                <a:lnTo>
                  <a:pt x="1219200" y="571500"/>
                </a:lnTo>
                <a:lnTo>
                  <a:pt x="1217179" y="618372"/>
                </a:lnTo>
                <a:lnTo>
                  <a:pt x="1211221" y="664200"/>
                </a:lnTo>
                <a:lnTo>
                  <a:pt x="1201483" y="708838"/>
                </a:lnTo>
                <a:lnTo>
                  <a:pt x="1188122" y="752139"/>
                </a:lnTo>
                <a:lnTo>
                  <a:pt x="1171295" y="793954"/>
                </a:lnTo>
                <a:lnTo>
                  <a:pt x="1151158" y="834138"/>
                </a:lnTo>
                <a:lnTo>
                  <a:pt x="1127868" y="872542"/>
                </a:lnTo>
                <a:lnTo>
                  <a:pt x="1101583" y="909021"/>
                </a:lnTo>
                <a:lnTo>
                  <a:pt x="1072459" y="943427"/>
                </a:lnTo>
                <a:lnTo>
                  <a:pt x="1040653" y="975612"/>
                </a:lnTo>
                <a:lnTo>
                  <a:pt x="1006322" y="1005430"/>
                </a:lnTo>
                <a:lnTo>
                  <a:pt x="969623" y="1032734"/>
                </a:lnTo>
                <a:lnTo>
                  <a:pt x="930713" y="1057376"/>
                </a:lnTo>
                <a:lnTo>
                  <a:pt x="889748" y="1079210"/>
                </a:lnTo>
                <a:lnTo>
                  <a:pt x="846885" y="1098089"/>
                </a:lnTo>
                <a:lnTo>
                  <a:pt x="802282" y="1113864"/>
                </a:lnTo>
                <a:lnTo>
                  <a:pt x="756095" y="1126390"/>
                </a:lnTo>
                <a:lnTo>
                  <a:pt x="708481" y="1135520"/>
                </a:lnTo>
                <a:lnTo>
                  <a:pt x="659597" y="1141105"/>
                </a:lnTo>
                <a:lnTo>
                  <a:pt x="609600" y="1143000"/>
                </a:lnTo>
                <a:lnTo>
                  <a:pt x="559602" y="1141105"/>
                </a:lnTo>
                <a:lnTo>
                  <a:pt x="510718" y="1135520"/>
                </a:lnTo>
                <a:lnTo>
                  <a:pt x="463104" y="1126390"/>
                </a:lnTo>
                <a:lnTo>
                  <a:pt x="416917" y="1113864"/>
                </a:lnTo>
                <a:lnTo>
                  <a:pt x="372314" y="1098089"/>
                </a:lnTo>
                <a:lnTo>
                  <a:pt x="329451" y="1079210"/>
                </a:lnTo>
                <a:lnTo>
                  <a:pt x="288486" y="1057376"/>
                </a:lnTo>
                <a:lnTo>
                  <a:pt x="249576" y="1032734"/>
                </a:lnTo>
                <a:lnTo>
                  <a:pt x="212877" y="1005430"/>
                </a:lnTo>
                <a:lnTo>
                  <a:pt x="178546" y="975612"/>
                </a:lnTo>
                <a:lnTo>
                  <a:pt x="146740" y="943427"/>
                </a:lnTo>
                <a:lnTo>
                  <a:pt x="117616" y="909021"/>
                </a:lnTo>
                <a:lnTo>
                  <a:pt x="91331" y="872542"/>
                </a:lnTo>
                <a:lnTo>
                  <a:pt x="68041" y="834138"/>
                </a:lnTo>
                <a:lnTo>
                  <a:pt x="47904" y="793954"/>
                </a:lnTo>
                <a:lnTo>
                  <a:pt x="31077" y="752139"/>
                </a:lnTo>
                <a:lnTo>
                  <a:pt x="17716" y="708838"/>
                </a:lnTo>
                <a:lnTo>
                  <a:pt x="7978" y="664200"/>
                </a:lnTo>
                <a:lnTo>
                  <a:pt x="2020" y="618372"/>
                </a:lnTo>
                <a:lnTo>
                  <a:pt x="0" y="571500"/>
                </a:lnTo>
                <a:close/>
              </a:path>
            </a:pathLst>
          </a:custGeom>
          <a:ln w="25908">
            <a:solidFill>
              <a:srgbClr val="385D89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390241" y="2366601"/>
            <a:ext cx="171635" cy="11306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latin typeface="Calibri"/>
                <a:cs typeface="Calibri"/>
              </a:rPr>
              <a:t>U</a:t>
            </a:r>
            <a:r>
              <a:rPr sz="700" spc="-7" dirty="0">
                <a:latin typeface="Calibri"/>
                <a:cs typeface="Calibri"/>
              </a:rPr>
              <a:t>R</a:t>
            </a:r>
            <a:r>
              <a:rPr sz="700" spc="-2" dirty="0">
                <a:latin typeface="Calibri"/>
                <a:cs typeface="Calibri"/>
              </a:rPr>
              <a:t>Is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275872" y="1540892"/>
            <a:ext cx="199966" cy="96639"/>
          </a:xfrm>
          <a:custGeom>
            <a:avLst/>
            <a:gdLst/>
            <a:ahLst/>
            <a:cxnLst/>
            <a:rect l="l" t="t" r="r" b="b"/>
            <a:pathLst>
              <a:path w="461645" h="216535">
                <a:moveTo>
                  <a:pt x="397265" y="29633"/>
                </a:moveTo>
                <a:lnTo>
                  <a:pt x="0" y="195198"/>
                </a:lnTo>
                <a:lnTo>
                  <a:pt x="8890" y="216280"/>
                </a:lnTo>
                <a:lnTo>
                  <a:pt x="406127" y="50794"/>
                </a:lnTo>
                <a:lnTo>
                  <a:pt x="419828" y="32678"/>
                </a:lnTo>
                <a:lnTo>
                  <a:pt x="397265" y="29633"/>
                </a:lnTo>
                <a:close/>
              </a:path>
              <a:path w="461645" h="216535">
                <a:moveTo>
                  <a:pt x="447467" y="13335"/>
                </a:moveTo>
                <a:lnTo>
                  <a:pt x="436372" y="13335"/>
                </a:lnTo>
                <a:lnTo>
                  <a:pt x="445135" y="34543"/>
                </a:lnTo>
                <a:lnTo>
                  <a:pt x="406127" y="50794"/>
                </a:lnTo>
                <a:lnTo>
                  <a:pt x="378460" y="87375"/>
                </a:lnTo>
                <a:lnTo>
                  <a:pt x="374650" y="92455"/>
                </a:lnTo>
                <a:lnTo>
                  <a:pt x="375538" y="99567"/>
                </a:lnTo>
                <a:lnTo>
                  <a:pt x="385699" y="107187"/>
                </a:lnTo>
                <a:lnTo>
                  <a:pt x="392811" y="106172"/>
                </a:lnTo>
                <a:lnTo>
                  <a:pt x="396621" y="101218"/>
                </a:lnTo>
                <a:lnTo>
                  <a:pt x="461645" y="15239"/>
                </a:lnTo>
                <a:lnTo>
                  <a:pt x="447467" y="13335"/>
                </a:lnTo>
                <a:close/>
              </a:path>
              <a:path w="461645" h="216535">
                <a:moveTo>
                  <a:pt x="419828" y="32678"/>
                </a:moveTo>
                <a:lnTo>
                  <a:pt x="406127" y="50794"/>
                </a:lnTo>
                <a:lnTo>
                  <a:pt x="443305" y="35305"/>
                </a:lnTo>
                <a:lnTo>
                  <a:pt x="439293" y="35305"/>
                </a:lnTo>
                <a:lnTo>
                  <a:pt x="419828" y="32678"/>
                </a:lnTo>
                <a:close/>
              </a:path>
              <a:path w="461645" h="216535">
                <a:moveTo>
                  <a:pt x="431673" y="17017"/>
                </a:moveTo>
                <a:lnTo>
                  <a:pt x="419828" y="32678"/>
                </a:lnTo>
                <a:lnTo>
                  <a:pt x="439293" y="35305"/>
                </a:lnTo>
                <a:lnTo>
                  <a:pt x="431673" y="17017"/>
                </a:lnTo>
                <a:close/>
              </a:path>
              <a:path w="461645" h="216535">
                <a:moveTo>
                  <a:pt x="437893" y="17017"/>
                </a:moveTo>
                <a:lnTo>
                  <a:pt x="431673" y="17017"/>
                </a:lnTo>
                <a:lnTo>
                  <a:pt x="439293" y="35305"/>
                </a:lnTo>
                <a:lnTo>
                  <a:pt x="443305" y="35305"/>
                </a:lnTo>
                <a:lnTo>
                  <a:pt x="445135" y="34543"/>
                </a:lnTo>
                <a:lnTo>
                  <a:pt x="437893" y="17017"/>
                </a:lnTo>
                <a:close/>
              </a:path>
              <a:path w="461645" h="216535">
                <a:moveTo>
                  <a:pt x="436372" y="13335"/>
                </a:moveTo>
                <a:lnTo>
                  <a:pt x="397265" y="29633"/>
                </a:lnTo>
                <a:lnTo>
                  <a:pt x="419828" y="32678"/>
                </a:lnTo>
                <a:lnTo>
                  <a:pt x="431673" y="17017"/>
                </a:lnTo>
                <a:lnTo>
                  <a:pt x="437893" y="17017"/>
                </a:lnTo>
                <a:lnTo>
                  <a:pt x="436372" y="13335"/>
                </a:lnTo>
                <a:close/>
              </a:path>
              <a:path w="461645" h="216535">
                <a:moveTo>
                  <a:pt x="348615" y="0"/>
                </a:moveTo>
                <a:lnTo>
                  <a:pt x="342773" y="4444"/>
                </a:lnTo>
                <a:lnTo>
                  <a:pt x="342011" y="10667"/>
                </a:lnTo>
                <a:lnTo>
                  <a:pt x="341122" y="17017"/>
                </a:lnTo>
                <a:lnTo>
                  <a:pt x="345567" y="22732"/>
                </a:lnTo>
                <a:lnTo>
                  <a:pt x="351790" y="23494"/>
                </a:lnTo>
                <a:lnTo>
                  <a:pt x="397265" y="29633"/>
                </a:lnTo>
                <a:lnTo>
                  <a:pt x="436372" y="13335"/>
                </a:lnTo>
                <a:lnTo>
                  <a:pt x="447467" y="13335"/>
                </a:lnTo>
                <a:lnTo>
                  <a:pt x="348615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419621" y="1544407"/>
            <a:ext cx="167234" cy="92954"/>
          </a:xfrm>
          <a:custGeom>
            <a:avLst/>
            <a:gdLst/>
            <a:ahLst/>
            <a:cxnLst/>
            <a:rect l="l" t="t" r="r" b="b"/>
            <a:pathLst>
              <a:path w="386079" h="208279">
                <a:moveTo>
                  <a:pt x="63330" y="26204"/>
                </a:moveTo>
                <a:lnTo>
                  <a:pt x="40620" y="27679"/>
                </a:lnTo>
                <a:lnTo>
                  <a:pt x="52983" y="46614"/>
                </a:lnTo>
                <a:lnTo>
                  <a:pt x="375920" y="208025"/>
                </a:lnTo>
                <a:lnTo>
                  <a:pt x="386079" y="187578"/>
                </a:lnTo>
                <a:lnTo>
                  <a:pt x="63330" y="26204"/>
                </a:lnTo>
                <a:close/>
              </a:path>
              <a:path w="386079" h="208279">
                <a:moveTo>
                  <a:pt x="113791" y="0"/>
                </a:moveTo>
                <a:lnTo>
                  <a:pt x="0" y="7365"/>
                </a:lnTo>
                <a:lnTo>
                  <a:pt x="58927" y="97536"/>
                </a:lnTo>
                <a:lnTo>
                  <a:pt x="62357" y="102869"/>
                </a:lnTo>
                <a:lnTo>
                  <a:pt x="69468" y="104393"/>
                </a:lnTo>
                <a:lnTo>
                  <a:pt x="80010" y="97408"/>
                </a:lnTo>
                <a:lnTo>
                  <a:pt x="81534" y="90296"/>
                </a:lnTo>
                <a:lnTo>
                  <a:pt x="78104" y="85089"/>
                </a:lnTo>
                <a:lnTo>
                  <a:pt x="52983" y="46614"/>
                </a:lnTo>
                <a:lnTo>
                  <a:pt x="15112" y="27686"/>
                </a:lnTo>
                <a:lnTo>
                  <a:pt x="25400" y="7238"/>
                </a:lnTo>
                <a:lnTo>
                  <a:pt x="119400" y="7238"/>
                </a:lnTo>
                <a:lnTo>
                  <a:pt x="119252" y="4825"/>
                </a:lnTo>
                <a:lnTo>
                  <a:pt x="113791" y="0"/>
                </a:lnTo>
                <a:close/>
              </a:path>
              <a:path w="386079" h="208279">
                <a:moveTo>
                  <a:pt x="25400" y="7238"/>
                </a:moveTo>
                <a:lnTo>
                  <a:pt x="15112" y="27686"/>
                </a:lnTo>
                <a:lnTo>
                  <a:pt x="52983" y="46614"/>
                </a:lnTo>
                <a:lnTo>
                  <a:pt x="41453" y="28955"/>
                </a:lnTo>
                <a:lnTo>
                  <a:pt x="20954" y="28955"/>
                </a:lnTo>
                <a:lnTo>
                  <a:pt x="29845" y="11175"/>
                </a:lnTo>
                <a:lnTo>
                  <a:pt x="33274" y="11175"/>
                </a:lnTo>
                <a:lnTo>
                  <a:pt x="25400" y="7238"/>
                </a:lnTo>
                <a:close/>
              </a:path>
              <a:path w="386079" h="208279">
                <a:moveTo>
                  <a:pt x="29845" y="11175"/>
                </a:moveTo>
                <a:lnTo>
                  <a:pt x="20954" y="28955"/>
                </a:lnTo>
                <a:lnTo>
                  <a:pt x="40620" y="27679"/>
                </a:lnTo>
                <a:lnTo>
                  <a:pt x="29845" y="11175"/>
                </a:lnTo>
                <a:close/>
              </a:path>
              <a:path w="386079" h="208279">
                <a:moveTo>
                  <a:pt x="40620" y="27679"/>
                </a:moveTo>
                <a:lnTo>
                  <a:pt x="20954" y="28955"/>
                </a:lnTo>
                <a:lnTo>
                  <a:pt x="41453" y="28955"/>
                </a:lnTo>
                <a:lnTo>
                  <a:pt x="40620" y="27679"/>
                </a:lnTo>
                <a:close/>
              </a:path>
              <a:path w="386079" h="208279">
                <a:moveTo>
                  <a:pt x="33274" y="11175"/>
                </a:moveTo>
                <a:lnTo>
                  <a:pt x="29845" y="11175"/>
                </a:lnTo>
                <a:lnTo>
                  <a:pt x="40620" y="27679"/>
                </a:lnTo>
                <a:lnTo>
                  <a:pt x="63330" y="26204"/>
                </a:lnTo>
                <a:lnTo>
                  <a:pt x="33274" y="11175"/>
                </a:lnTo>
                <a:close/>
              </a:path>
              <a:path w="386079" h="208279">
                <a:moveTo>
                  <a:pt x="119400" y="7238"/>
                </a:moveTo>
                <a:lnTo>
                  <a:pt x="25400" y="7238"/>
                </a:lnTo>
                <a:lnTo>
                  <a:pt x="63330" y="26204"/>
                </a:lnTo>
                <a:lnTo>
                  <a:pt x="115315" y="22859"/>
                </a:lnTo>
                <a:lnTo>
                  <a:pt x="120141" y="17399"/>
                </a:lnTo>
                <a:lnTo>
                  <a:pt x="119634" y="11049"/>
                </a:lnTo>
                <a:lnTo>
                  <a:pt x="119400" y="72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551648" y="2064158"/>
            <a:ext cx="115249" cy="146800"/>
          </a:xfrm>
          <a:custGeom>
            <a:avLst/>
            <a:gdLst/>
            <a:ahLst/>
            <a:cxnLst/>
            <a:rect l="l" t="t" r="r" b="b"/>
            <a:pathLst>
              <a:path w="266064" h="328929">
                <a:moveTo>
                  <a:pt x="22351" y="211581"/>
                </a:moveTo>
                <a:lnTo>
                  <a:pt x="16510" y="215900"/>
                </a:lnTo>
                <a:lnTo>
                  <a:pt x="15621" y="222122"/>
                </a:lnTo>
                <a:lnTo>
                  <a:pt x="0" y="328802"/>
                </a:lnTo>
                <a:lnTo>
                  <a:pt x="27248" y="318262"/>
                </a:lnTo>
                <a:lnTo>
                  <a:pt x="22987" y="318262"/>
                </a:lnTo>
                <a:lnTo>
                  <a:pt x="5207" y="304038"/>
                </a:lnTo>
                <a:lnTo>
                  <a:pt x="31540" y="271031"/>
                </a:lnTo>
                <a:lnTo>
                  <a:pt x="38226" y="225551"/>
                </a:lnTo>
                <a:lnTo>
                  <a:pt x="39115" y="219201"/>
                </a:lnTo>
                <a:lnTo>
                  <a:pt x="34798" y="213487"/>
                </a:lnTo>
                <a:lnTo>
                  <a:pt x="28575" y="212470"/>
                </a:lnTo>
                <a:lnTo>
                  <a:pt x="22351" y="211581"/>
                </a:lnTo>
                <a:close/>
              </a:path>
              <a:path w="266064" h="328929">
                <a:moveTo>
                  <a:pt x="31540" y="271031"/>
                </a:moveTo>
                <a:lnTo>
                  <a:pt x="5207" y="304038"/>
                </a:lnTo>
                <a:lnTo>
                  <a:pt x="22987" y="318262"/>
                </a:lnTo>
                <a:lnTo>
                  <a:pt x="27343" y="312800"/>
                </a:lnTo>
                <a:lnTo>
                  <a:pt x="25400" y="312800"/>
                </a:lnTo>
                <a:lnTo>
                  <a:pt x="10033" y="300481"/>
                </a:lnTo>
                <a:lnTo>
                  <a:pt x="28250" y="293414"/>
                </a:lnTo>
                <a:lnTo>
                  <a:pt x="31540" y="271031"/>
                </a:lnTo>
                <a:close/>
              </a:path>
              <a:path w="266064" h="328929">
                <a:moveTo>
                  <a:pt x="98171" y="266319"/>
                </a:moveTo>
                <a:lnTo>
                  <a:pt x="49337" y="285233"/>
                </a:lnTo>
                <a:lnTo>
                  <a:pt x="22987" y="318262"/>
                </a:lnTo>
                <a:lnTo>
                  <a:pt x="27248" y="318262"/>
                </a:lnTo>
                <a:lnTo>
                  <a:pt x="106425" y="287655"/>
                </a:lnTo>
                <a:lnTo>
                  <a:pt x="109347" y="281050"/>
                </a:lnTo>
                <a:lnTo>
                  <a:pt x="107061" y="275208"/>
                </a:lnTo>
                <a:lnTo>
                  <a:pt x="104775" y="269239"/>
                </a:lnTo>
                <a:lnTo>
                  <a:pt x="98171" y="266319"/>
                </a:lnTo>
                <a:close/>
              </a:path>
              <a:path w="266064" h="328929">
                <a:moveTo>
                  <a:pt x="28250" y="293414"/>
                </a:moveTo>
                <a:lnTo>
                  <a:pt x="10033" y="300481"/>
                </a:lnTo>
                <a:lnTo>
                  <a:pt x="25400" y="312800"/>
                </a:lnTo>
                <a:lnTo>
                  <a:pt x="28250" y="293414"/>
                </a:lnTo>
                <a:close/>
              </a:path>
              <a:path w="266064" h="328929">
                <a:moveTo>
                  <a:pt x="49337" y="285233"/>
                </a:moveTo>
                <a:lnTo>
                  <a:pt x="28250" y="293414"/>
                </a:lnTo>
                <a:lnTo>
                  <a:pt x="25400" y="312800"/>
                </a:lnTo>
                <a:lnTo>
                  <a:pt x="27343" y="312800"/>
                </a:lnTo>
                <a:lnTo>
                  <a:pt x="49337" y="285233"/>
                </a:lnTo>
                <a:close/>
              </a:path>
              <a:path w="266064" h="328929">
                <a:moveTo>
                  <a:pt x="247776" y="0"/>
                </a:moveTo>
                <a:lnTo>
                  <a:pt x="31540" y="271031"/>
                </a:lnTo>
                <a:lnTo>
                  <a:pt x="28250" y="293414"/>
                </a:lnTo>
                <a:lnTo>
                  <a:pt x="49337" y="285233"/>
                </a:lnTo>
                <a:lnTo>
                  <a:pt x="265557" y="14224"/>
                </a:lnTo>
                <a:lnTo>
                  <a:pt x="247776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96436" y="2063648"/>
            <a:ext cx="147705" cy="147367"/>
          </a:xfrm>
          <a:custGeom>
            <a:avLst/>
            <a:gdLst/>
            <a:ahLst/>
            <a:cxnLst/>
            <a:rect l="l" t="t" r="r" b="b"/>
            <a:pathLst>
              <a:path w="340995" h="330200">
                <a:moveTo>
                  <a:pt x="235458" y="280669"/>
                </a:moveTo>
                <a:lnTo>
                  <a:pt x="229362" y="284352"/>
                </a:lnTo>
                <a:lnTo>
                  <a:pt x="227837" y="290575"/>
                </a:lnTo>
                <a:lnTo>
                  <a:pt x="226313" y="296671"/>
                </a:lnTo>
                <a:lnTo>
                  <a:pt x="229997" y="302894"/>
                </a:lnTo>
                <a:lnTo>
                  <a:pt x="236220" y="304291"/>
                </a:lnTo>
                <a:lnTo>
                  <a:pt x="340868" y="329945"/>
                </a:lnTo>
                <a:lnTo>
                  <a:pt x="338758" y="322452"/>
                </a:lnTo>
                <a:lnTo>
                  <a:pt x="316611" y="322452"/>
                </a:lnTo>
                <a:lnTo>
                  <a:pt x="286235" y="293101"/>
                </a:lnTo>
                <a:lnTo>
                  <a:pt x="235458" y="280669"/>
                </a:lnTo>
                <a:close/>
              </a:path>
              <a:path w="340995" h="330200">
                <a:moveTo>
                  <a:pt x="286235" y="293101"/>
                </a:moveTo>
                <a:lnTo>
                  <a:pt x="316611" y="322452"/>
                </a:lnTo>
                <a:lnTo>
                  <a:pt x="321533" y="317372"/>
                </a:lnTo>
                <a:lnTo>
                  <a:pt x="313563" y="317372"/>
                </a:lnTo>
                <a:lnTo>
                  <a:pt x="308257" y="298492"/>
                </a:lnTo>
                <a:lnTo>
                  <a:pt x="286235" y="293101"/>
                </a:lnTo>
                <a:close/>
              </a:path>
              <a:path w="340995" h="330200">
                <a:moveTo>
                  <a:pt x="303657" y="216661"/>
                </a:moveTo>
                <a:lnTo>
                  <a:pt x="291465" y="219963"/>
                </a:lnTo>
                <a:lnTo>
                  <a:pt x="288036" y="226313"/>
                </a:lnTo>
                <a:lnTo>
                  <a:pt x="289687" y="232409"/>
                </a:lnTo>
                <a:lnTo>
                  <a:pt x="302139" y="276721"/>
                </a:lnTo>
                <a:lnTo>
                  <a:pt x="332486" y="306069"/>
                </a:lnTo>
                <a:lnTo>
                  <a:pt x="316611" y="322452"/>
                </a:lnTo>
                <a:lnTo>
                  <a:pt x="338758" y="322452"/>
                </a:lnTo>
                <a:lnTo>
                  <a:pt x="311658" y="226186"/>
                </a:lnTo>
                <a:lnTo>
                  <a:pt x="310007" y="220090"/>
                </a:lnTo>
                <a:lnTo>
                  <a:pt x="303657" y="216661"/>
                </a:lnTo>
                <a:close/>
              </a:path>
              <a:path w="340995" h="330200">
                <a:moveTo>
                  <a:pt x="308257" y="298492"/>
                </a:moveTo>
                <a:lnTo>
                  <a:pt x="313563" y="317372"/>
                </a:lnTo>
                <a:lnTo>
                  <a:pt x="327279" y="303148"/>
                </a:lnTo>
                <a:lnTo>
                  <a:pt x="308257" y="298492"/>
                </a:lnTo>
                <a:close/>
              </a:path>
              <a:path w="340995" h="330200">
                <a:moveTo>
                  <a:pt x="302139" y="276721"/>
                </a:moveTo>
                <a:lnTo>
                  <a:pt x="308257" y="298492"/>
                </a:lnTo>
                <a:lnTo>
                  <a:pt x="327279" y="303148"/>
                </a:lnTo>
                <a:lnTo>
                  <a:pt x="313563" y="317372"/>
                </a:lnTo>
                <a:lnTo>
                  <a:pt x="321533" y="317372"/>
                </a:lnTo>
                <a:lnTo>
                  <a:pt x="332486" y="306069"/>
                </a:lnTo>
                <a:lnTo>
                  <a:pt x="302139" y="276721"/>
                </a:lnTo>
                <a:close/>
              </a:path>
              <a:path w="340995" h="330200">
                <a:moveTo>
                  <a:pt x="16001" y="0"/>
                </a:moveTo>
                <a:lnTo>
                  <a:pt x="0" y="16509"/>
                </a:lnTo>
                <a:lnTo>
                  <a:pt x="286235" y="293101"/>
                </a:lnTo>
                <a:lnTo>
                  <a:pt x="308257" y="298492"/>
                </a:lnTo>
                <a:lnTo>
                  <a:pt x="302139" y="276721"/>
                </a:lnTo>
                <a:lnTo>
                  <a:pt x="16001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905316" y="1258628"/>
            <a:ext cx="50060" cy="170322"/>
          </a:xfrm>
          <a:custGeom>
            <a:avLst/>
            <a:gdLst/>
            <a:ahLst/>
            <a:cxnLst/>
            <a:rect l="l" t="t" r="r" b="b"/>
            <a:pathLst>
              <a:path w="115570" h="381635">
                <a:moveTo>
                  <a:pt x="57098" y="45281"/>
                </a:moveTo>
                <a:lnTo>
                  <a:pt x="45780" y="65062"/>
                </a:lnTo>
                <a:lnTo>
                  <a:pt x="48132" y="381126"/>
                </a:lnTo>
                <a:lnTo>
                  <a:pt x="70992" y="380873"/>
                </a:lnTo>
                <a:lnTo>
                  <a:pt x="68639" y="64744"/>
                </a:lnTo>
                <a:lnTo>
                  <a:pt x="57098" y="45281"/>
                </a:lnTo>
                <a:close/>
              </a:path>
              <a:path w="115570" h="381635">
                <a:moveTo>
                  <a:pt x="56768" y="0"/>
                </a:moveTo>
                <a:lnTo>
                  <a:pt x="3175" y="93472"/>
                </a:lnTo>
                <a:lnTo>
                  <a:pt x="0" y="98933"/>
                </a:lnTo>
                <a:lnTo>
                  <a:pt x="1904" y="105917"/>
                </a:lnTo>
                <a:lnTo>
                  <a:pt x="12826" y="112267"/>
                </a:lnTo>
                <a:lnTo>
                  <a:pt x="19812" y="110362"/>
                </a:lnTo>
                <a:lnTo>
                  <a:pt x="22987" y="104901"/>
                </a:lnTo>
                <a:lnTo>
                  <a:pt x="45780" y="65062"/>
                </a:lnTo>
                <a:lnTo>
                  <a:pt x="45465" y="22733"/>
                </a:lnTo>
                <a:lnTo>
                  <a:pt x="70177" y="22605"/>
                </a:lnTo>
                <a:lnTo>
                  <a:pt x="56768" y="0"/>
                </a:lnTo>
                <a:close/>
              </a:path>
              <a:path w="115570" h="381635">
                <a:moveTo>
                  <a:pt x="70177" y="22605"/>
                </a:moveTo>
                <a:lnTo>
                  <a:pt x="68325" y="22605"/>
                </a:lnTo>
                <a:lnTo>
                  <a:pt x="68639" y="64744"/>
                </a:lnTo>
                <a:lnTo>
                  <a:pt x="92075" y="104266"/>
                </a:lnTo>
                <a:lnTo>
                  <a:pt x="95376" y="109727"/>
                </a:lnTo>
                <a:lnTo>
                  <a:pt x="102362" y="111505"/>
                </a:lnTo>
                <a:lnTo>
                  <a:pt x="107822" y="108330"/>
                </a:lnTo>
                <a:lnTo>
                  <a:pt x="113156" y="105155"/>
                </a:lnTo>
                <a:lnTo>
                  <a:pt x="115062" y="98043"/>
                </a:lnTo>
                <a:lnTo>
                  <a:pt x="111759" y="92710"/>
                </a:lnTo>
                <a:lnTo>
                  <a:pt x="70177" y="22605"/>
                </a:lnTo>
                <a:close/>
              </a:path>
              <a:path w="115570" h="381635">
                <a:moveTo>
                  <a:pt x="68325" y="22605"/>
                </a:moveTo>
                <a:lnTo>
                  <a:pt x="45465" y="22733"/>
                </a:lnTo>
                <a:lnTo>
                  <a:pt x="45780" y="65062"/>
                </a:lnTo>
                <a:lnTo>
                  <a:pt x="57098" y="45281"/>
                </a:lnTo>
                <a:lnTo>
                  <a:pt x="47116" y="28448"/>
                </a:lnTo>
                <a:lnTo>
                  <a:pt x="68368" y="28321"/>
                </a:lnTo>
                <a:lnTo>
                  <a:pt x="68325" y="22605"/>
                </a:lnTo>
                <a:close/>
              </a:path>
              <a:path w="115570" h="381635">
                <a:moveTo>
                  <a:pt x="68368" y="28321"/>
                </a:moveTo>
                <a:lnTo>
                  <a:pt x="66801" y="28321"/>
                </a:lnTo>
                <a:lnTo>
                  <a:pt x="57098" y="45281"/>
                </a:lnTo>
                <a:lnTo>
                  <a:pt x="68639" y="64744"/>
                </a:lnTo>
                <a:lnTo>
                  <a:pt x="68368" y="28321"/>
                </a:lnTo>
                <a:close/>
              </a:path>
              <a:path w="115570" h="381635">
                <a:moveTo>
                  <a:pt x="66801" y="28321"/>
                </a:moveTo>
                <a:lnTo>
                  <a:pt x="47116" y="28448"/>
                </a:lnTo>
                <a:lnTo>
                  <a:pt x="57098" y="45281"/>
                </a:lnTo>
                <a:lnTo>
                  <a:pt x="66801" y="2832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266570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THUỘC</a:t>
            </a:r>
            <a:r>
              <a:rPr lang="vi-VN" sz="1100" b="1" spc="-33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TÍNH</a:t>
            </a:r>
          </a:p>
        </p:txBody>
      </p:sp>
      <p:sp>
        <p:nvSpPr>
          <p:cNvPr id="8" name="object 8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356969"/>
            <a:ext cx="3302878" cy="237584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HTML giúp </a:t>
            </a:r>
            <a:r>
              <a:rPr spc="2" dirty="0">
                <a:latin typeface="Calibri"/>
                <a:cs typeface="Calibri"/>
              </a:rPr>
              <a:t>cung </a:t>
            </a:r>
            <a:r>
              <a:rPr dirty="0">
                <a:latin typeface="Calibri"/>
                <a:cs typeface="Calibri"/>
              </a:rPr>
              <a:t>cấp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vài </a:t>
            </a:r>
            <a:r>
              <a:rPr spc="2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2" dirty="0">
                <a:latin typeface="Calibri"/>
                <a:cs typeface="Calibri"/>
              </a:rPr>
              <a:t>thêm cho </a:t>
            </a:r>
            <a:r>
              <a:rPr dirty="0">
                <a:latin typeface="Calibri"/>
                <a:cs typeface="Calibri"/>
              </a:rPr>
              <a:t>các phần</a:t>
            </a:r>
            <a:r>
              <a:rPr spc="-10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Bảng sau liệt </a:t>
            </a:r>
            <a:r>
              <a:rPr spc="-9" dirty="0">
                <a:latin typeface="Calibri"/>
                <a:cs typeface="Calibri"/>
              </a:rPr>
              <a:t>kê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vài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2" dirty="0">
                <a:latin typeface="Calibri"/>
                <a:cs typeface="Calibri"/>
              </a:rPr>
              <a:t>chung </a:t>
            </a:r>
            <a:r>
              <a:rPr dirty="0">
                <a:latin typeface="Calibri"/>
                <a:cs typeface="Calibri"/>
              </a:rPr>
              <a:t>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trong các phần tử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227747" y="778778"/>
            <a:ext cx="3579915" cy="19391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828408"/>
              </p:ext>
            </p:extLst>
          </p:nvPr>
        </p:nvGraphicFramePr>
        <p:xfrm>
          <a:off x="231048" y="782201"/>
          <a:ext cx="3565007" cy="1946589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42532"/>
                <a:gridCol w="2922475"/>
              </a:tblGrid>
              <a:tr h="2933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Thuộc</a:t>
                      </a:r>
                      <a:r>
                        <a:rPr sz="7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tính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567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  <a:p>
                      <a:pPr marL="132080" algn="ctr">
                        <a:lnSpc>
                          <a:spcPct val="100000"/>
                        </a:lnSpc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700" b="1" spc="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1417" marB="0">
                    <a:solidFill>
                      <a:srgbClr val="943735"/>
                    </a:solidFill>
                  </a:tcPr>
                </a:tc>
              </a:tr>
              <a:tr h="2176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0"/>
                        </a:spcBef>
                      </a:pPr>
                      <a:r>
                        <a:rPr sz="700" b="1" spc="-5" dirty="0">
                          <a:latin typeface="Calibri"/>
                          <a:cs typeface="Calibri"/>
                        </a:rPr>
                        <a:t>class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348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960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tên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lớp cho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600" spc="5" dirty="0">
                          <a:latin typeface="Calibri"/>
                          <a:cs typeface="Calibri"/>
                        </a:rPr>
                        <a:t>phần</a:t>
                      </a:r>
                      <a:r>
                        <a:rPr sz="600" spc="-4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600" spc="5" dirty="0">
                          <a:latin typeface="Calibri"/>
                          <a:cs typeface="Calibri"/>
                        </a:rPr>
                        <a:t>tử.</a:t>
                      </a:r>
                      <a:endParaRPr sz="600">
                        <a:latin typeface="Calibri"/>
                        <a:cs typeface="Calibri"/>
                      </a:endParaRPr>
                    </a:p>
                  </a:txBody>
                  <a:tcPr marL="0" marR="0" marT="54412" marB="0">
                    <a:solidFill>
                      <a:srgbClr val="D6E3BC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0"/>
                        </a:spcBef>
                      </a:pPr>
                      <a:r>
                        <a:rPr sz="700" b="1" spc="-15" dirty="0">
                          <a:latin typeface="Calibri"/>
                          <a:cs typeface="Calibri"/>
                        </a:rPr>
                        <a:t>contextmenu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348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menu ngữ cảnh cho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6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tử.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F1DCDB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b="1" spc="-5" dirty="0">
                          <a:latin typeface="Calibri"/>
                          <a:cs typeface="Calibri"/>
                        </a:rPr>
                        <a:t>dir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theo hướng hiện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văn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bản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về nội</a:t>
                      </a:r>
                      <a:r>
                        <a:rPr sz="600" spc="-12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dung.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D6E3BC"/>
                    </a:solidFill>
                  </a:tcPr>
                </a:tc>
              </a:tr>
              <a:tr h="2176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b="1" spc="-10" dirty="0">
                          <a:latin typeface="Calibri"/>
                          <a:cs typeface="Calibri"/>
                        </a:rPr>
                        <a:t>draggable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128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chức năng kéo của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600" spc="-14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tử.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72833" marB="0">
                    <a:solidFill>
                      <a:srgbClr val="F1DCDB"/>
                    </a:solidFill>
                  </a:tcPr>
                </a:tc>
              </a:tr>
              <a:tr h="27206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700" b="1" spc="-15" dirty="0">
                          <a:latin typeface="Calibri"/>
                          <a:cs typeface="Calibri"/>
                        </a:rPr>
                        <a:t>dropzone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567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  <a:p>
                      <a:pPr marL="22479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Xác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định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xem </a:t>
                      </a:r>
                      <a:r>
                        <a:rPr sz="600" spc="15" dirty="0">
                          <a:latin typeface="Arial"/>
                          <a:cs typeface="Arial"/>
                        </a:rPr>
                        <a:t>dữ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liệu khi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kéo được sao chép,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di chuyển,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liên kết, khi</a:t>
                      </a:r>
                      <a:r>
                        <a:rPr sz="600" spc="-14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giảm.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1134" marB="0">
                    <a:solidFill>
                      <a:srgbClr val="D6E3BC"/>
                    </a:solidFill>
                  </a:tcPr>
                </a:tc>
              </a:tr>
              <a:tr h="27177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700">
                        <a:latin typeface="Times New Roman"/>
                        <a:cs typeface="Times New Roman"/>
                      </a:endParaRPr>
                    </a:p>
                    <a:p>
                      <a:pPr marL="91440">
                        <a:lnSpc>
                          <a:spcPct val="100000"/>
                        </a:lnSpc>
                      </a:pPr>
                      <a:r>
                        <a:rPr sz="700" b="1" spc="-5" dirty="0">
                          <a:latin typeface="Calibri"/>
                          <a:cs typeface="Calibri"/>
                        </a:rPr>
                        <a:t>style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567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0"/>
                        </a:spcBef>
                      </a:pPr>
                      <a:endParaRPr sz="600">
                        <a:latin typeface="Times New Roman"/>
                        <a:cs typeface="Times New Roman"/>
                      </a:endParaRPr>
                    </a:p>
                    <a:p>
                      <a:pPr marL="224790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0" dirty="0">
                          <a:latin typeface="Calibri"/>
                          <a:cs typeface="Calibri"/>
                        </a:rPr>
                        <a:t>kiểu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nội </a:t>
                      </a:r>
                      <a:r>
                        <a:rPr sz="600" spc="0" dirty="0">
                          <a:latin typeface="Arial"/>
                          <a:cs typeface="Arial"/>
                        </a:rPr>
                        <a:t>tuyến </a:t>
                      </a:r>
                      <a:r>
                        <a:rPr sz="600" spc="15" dirty="0">
                          <a:latin typeface="Arial"/>
                          <a:cs typeface="Arial"/>
                        </a:rPr>
                        <a:t>CSS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cho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phần</a:t>
                      </a:r>
                      <a:r>
                        <a:rPr sz="600" spc="-204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tử.</a:t>
                      </a:r>
                      <a:endParaRPr sz="600">
                        <a:latin typeface="Arial"/>
                        <a:cs typeface="Arial"/>
                      </a:endParaRPr>
                    </a:p>
                  </a:txBody>
                  <a:tcPr marL="0" marR="0" marT="1134" marB="0">
                    <a:solidFill>
                      <a:srgbClr val="F1DCDB"/>
                    </a:solidFill>
                  </a:tcPr>
                </a:tc>
              </a:tr>
              <a:tr h="220767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890"/>
                        </a:spcBef>
                      </a:pPr>
                      <a:r>
                        <a:rPr sz="700" b="1" spc="-5" dirty="0">
                          <a:latin typeface="Calibri"/>
                          <a:cs typeface="Calibri"/>
                        </a:rPr>
                        <a:t>title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50445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4790">
                        <a:lnSpc>
                          <a:spcPct val="100000"/>
                        </a:lnSpc>
                        <a:spcBef>
                          <a:spcPts val="965"/>
                        </a:spcBef>
                      </a:pPr>
                      <a:r>
                        <a:rPr sz="600" spc="10" dirty="0">
                          <a:latin typeface="Arial"/>
                          <a:cs typeface="Arial"/>
                        </a:rPr>
                        <a:t>Quy định cụ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thể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thêm thông </a:t>
                      </a:r>
                      <a:r>
                        <a:rPr sz="600" spc="5" dirty="0">
                          <a:latin typeface="Arial"/>
                          <a:cs typeface="Arial"/>
                        </a:rPr>
                        <a:t>tin về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các phần</a:t>
                      </a:r>
                      <a:r>
                        <a:rPr sz="600" spc="-11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600" spc="10" dirty="0">
                          <a:latin typeface="Arial"/>
                          <a:cs typeface="Arial"/>
                        </a:rPr>
                        <a:t>tử</a:t>
                      </a:r>
                      <a:endParaRPr sz="600" dirty="0">
                        <a:latin typeface="Arial"/>
                        <a:cs typeface="Arial"/>
                      </a:endParaRPr>
                    </a:p>
                  </a:txBody>
                  <a:tcPr marL="0" marR="0" marT="54696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59663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THỰC THỂ </a:t>
            </a:r>
            <a:r>
              <a:rPr lang="vi-VN" sz="1100" b="1" spc="-9" dirty="0">
                <a:solidFill>
                  <a:srgbClr val="7030A0"/>
                </a:solidFill>
                <a:latin typeface="+mn-lt"/>
              </a:rPr>
              <a:t>TRONG</a:t>
            </a:r>
            <a:r>
              <a:rPr lang="vi-VN" sz="1100" b="1" spc="-29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HTML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382417"/>
            <a:ext cx="3616167" cy="353000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Thực thể là những nhân </a:t>
            </a:r>
            <a:r>
              <a:rPr spc="-2" dirty="0">
                <a:latin typeface="Calibri"/>
                <a:cs typeface="Calibri"/>
              </a:rPr>
              <a:t>vật </a:t>
            </a:r>
            <a:r>
              <a:rPr spc="2" dirty="0">
                <a:latin typeface="Calibri"/>
                <a:cs typeface="Calibri"/>
              </a:rPr>
              <a:t>đặc </a:t>
            </a:r>
            <a:r>
              <a:rPr dirty="0">
                <a:latin typeface="Calibri"/>
                <a:cs typeface="Calibri"/>
              </a:rPr>
              <a:t>biệt được dành riêng trong</a:t>
            </a:r>
            <a:r>
              <a:rPr spc="-9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Những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thực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thể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này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thể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hiển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thị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trên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bằng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cách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</a:t>
            </a:r>
            <a:endParaRPr>
              <a:latin typeface="Calibri"/>
              <a:cs typeface="Calibri"/>
            </a:endParaRPr>
          </a:p>
          <a:p>
            <a:pPr marL="125916">
              <a:lnSpc>
                <a:spcPts val="948"/>
              </a:lnSpc>
            </a:pPr>
            <a:r>
              <a:rPr spc="2" dirty="0">
                <a:latin typeface="Calibri"/>
                <a:cs typeface="Calibri"/>
              </a:rPr>
              <a:t>dụng cú </a:t>
            </a:r>
            <a:r>
              <a:rPr dirty="0">
                <a:latin typeface="Calibri"/>
                <a:cs typeface="Calibri"/>
              </a:rPr>
              <a:t>pháp sau đây</a:t>
            </a:r>
            <a:r>
              <a:rPr spc="-4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32148" y="825459"/>
            <a:ext cx="640331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5571">
              <a:spcBef>
                <a:spcPts val="55"/>
              </a:spcBef>
            </a:pPr>
            <a:r>
              <a:rPr dirty="0">
                <a:latin typeface="Calibri"/>
                <a:cs typeface="Calibri"/>
              </a:rPr>
              <a:t>&amp;entity_name;</a:t>
            </a:r>
            <a:endParaRPr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21735" y="828089"/>
            <a:ext cx="191439" cy="11306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4" dirty="0">
                <a:latin typeface="Calibri"/>
                <a:cs typeface="Calibri"/>
              </a:rPr>
              <a:t>Hoặc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486680" y="810496"/>
            <a:ext cx="784736" cy="130143"/>
          </a:xfrm>
          <a:prstGeom prst="rect">
            <a:avLst/>
          </a:prstGeom>
        </p:spPr>
        <p:txBody>
          <a:bodyPr vert="horz" wrap="square" lIns="0" tIns="6964" rIns="0" bIns="0" rtlCol="0">
            <a:spAutoFit/>
          </a:bodyPr>
          <a:lstStyle/>
          <a:p>
            <a:pPr marL="5571">
              <a:spcBef>
                <a:spcPts val="55"/>
              </a:spcBef>
            </a:pPr>
            <a:r>
              <a:rPr dirty="0">
                <a:latin typeface="Calibri"/>
                <a:cs typeface="Calibri"/>
              </a:rPr>
              <a:t>&amp;</a:t>
            </a:r>
            <a:r>
              <a:rPr spc="2" dirty="0">
                <a:latin typeface="Calibri"/>
                <a:cs typeface="Calibri"/>
              </a:rPr>
              <a:t>#e</a:t>
            </a:r>
            <a:r>
              <a:rPr dirty="0">
                <a:latin typeface="Calibri"/>
                <a:cs typeface="Calibri"/>
              </a:rPr>
              <a:t>nti</a:t>
            </a:r>
            <a:r>
              <a:rPr spc="-2" dirty="0">
                <a:latin typeface="Calibri"/>
                <a:cs typeface="Calibri"/>
              </a:rPr>
              <a:t>t</a:t>
            </a:r>
            <a:r>
              <a:rPr spc="2" dirty="0">
                <a:latin typeface="Calibri"/>
                <a:cs typeface="Calibri"/>
              </a:rPr>
              <a:t>y</a:t>
            </a:r>
            <a:r>
              <a:rPr dirty="0">
                <a:latin typeface="Calibri"/>
                <a:cs typeface="Calibri"/>
              </a:rPr>
              <a:t>_</a:t>
            </a:r>
            <a:r>
              <a:rPr spc="-2" dirty="0">
                <a:latin typeface="Calibri"/>
                <a:cs typeface="Calibri"/>
              </a:rPr>
              <a:t>nu</a:t>
            </a:r>
            <a:r>
              <a:rPr dirty="0">
                <a:latin typeface="Calibri"/>
                <a:cs typeface="Calibri"/>
              </a:rPr>
              <a:t>m</a:t>
            </a:r>
            <a:r>
              <a:rPr spc="-2" dirty="0">
                <a:latin typeface="Calibri"/>
                <a:cs typeface="Calibri"/>
              </a:rPr>
              <a:t>b</a:t>
            </a:r>
            <a:r>
              <a:rPr spc="2" dirty="0">
                <a:latin typeface="Calibri"/>
                <a:cs typeface="Calibri"/>
              </a:rPr>
              <a:t>e</a:t>
            </a:r>
            <a:r>
              <a:rPr spc="-2" dirty="0">
                <a:latin typeface="Calibri"/>
                <a:cs typeface="Calibri"/>
              </a:rPr>
              <a:t>r</a:t>
            </a:r>
            <a:r>
              <a:rPr dirty="0">
                <a:latin typeface="Calibri"/>
                <a:cs typeface="Calibri"/>
              </a:rPr>
              <a:t>;</a:t>
            </a:r>
            <a:endParaRPr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343" y="992687"/>
            <a:ext cx="3195331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2" dirty="0">
                <a:latin typeface="Calibri"/>
                <a:cs typeface="Calibri"/>
              </a:rPr>
              <a:t>đây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thấy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các </a:t>
            </a:r>
            <a:r>
              <a:rPr spc="2" dirty="0">
                <a:latin typeface="Calibri"/>
                <a:cs typeface="Calibri"/>
              </a:rPr>
              <a:t>thực </a:t>
            </a:r>
            <a:r>
              <a:rPr dirty="0">
                <a:latin typeface="Calibri"/>
                <a:cs typeface="Calibri"/>
              </a:rPr>
              <a:t>thể HTML </a:t>
            </a:r>
            <a:r>
              <a:rPr spc="2" dirty="0">
                <a:latin typeface="Calibri"/>
                <a:cs typeface="Calibri"/>
              </a:rPr>
              <a:t>thường </a:t>
            </a:r>
            <a:r>
              <a:rPr dirty="0">
                <a:latin typeface="Calibri"/>
                <a:cs typeface="Calibri"/>
              </a:rPr>
              <a:t>được sử</a:t>
            </a:r>
            <a:r>
              <a:rPr spc="-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  <a:endParaRPr>
              <a:latin typeface="Calibri"/>
              <a:cs typeface="Calibri"/>
            </a:endParaRPr>
          </a:p>
        </p:txBody>
      </p:sp>
      <p:graphicFrame>
        <p:nvGraphicFramePr>
          <p:cNvPr id="10" name="object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968455"/>
              </p:ext>
            </p:extLst>
          </p:nvPr>
        </p:nvGraphicFramePr>
        <p:xfrm>
          <a:off x="232148" y="1163247"/>
          <a:ext cx="3596363" cy="166250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7231"/>
                <a:gridCol w="1042473"/>
                <a:gridCol w="940554"/>
                <a:gridCol w="1086105"/>
              </a:tblGrid>
              <a:tr h="290903">
                <a:tc>
                  <a:txBody>
                    <a:bodyPr/>
                    <a:lstStyle/>
                    <a:p>
                      <a:pPr marL="0" algn="ctr">
                        <a:lnSpc>
                          <a:spcPct val="100000"/>
                        </a:lnSpc>
                        <a:spcBef>
                          <a:spcPts val="0"/>
                        </a:spcBef>
                      </a:pPr>
                      <a:r>
                        <a:rPr sz="700" b="1" spc="-1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Kết</a:t>
                      </a:r>
                      <a:r>
                        <a:rPr sz="700" b="1" spc="-4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quả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52712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6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Mô</a:t>
                      </a:r>
                      <a:r>
                        <a:rPr sz="700" b="1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tả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1417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6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00" b="1" spc="-5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Tên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1417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600" dirty="0">
                        <a:latin typeface="Times New Roman"/>
                        <a:cs typeface="Times New Roman"/>
                      </a:endParaRPr>
                    </a:p>
                    <a:p>
                      <a:pPr marL="226695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Mã </a:t>
                      </a:r>
                      <a:r>
                        <a:rPr sz="700" b="1" spc="-5" dirty="0">
                          <a:solidFill>
                            <a:srgbClr val="FFFFFF"/>
                          </a:solidFill>
                          <a:latin typeface="Calibri"/>
                          <a:cs typeface="Calibri"/>
                        </a:rPr>
                        <a:t>số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1417" marB="0">
                    <a:solidFill>
                      <a:srgbClr val="943735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8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non-breaking</a:t>
                      </a:r>
                      <a:r>
                        <a:rPr sz="700" spc="-5" dirty="0">
                          <a:latin typeface="Calibri"/>
                          <a:cs typeface="Calibri"/>
                        </a:rPr>
                        <a:t> space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&amp;nbsp;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&amp;#160;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</a:tr>
              <a:tr h="217650">
                <a:tc>
                  <a:txBody>
                    <a:bodyPr/>
                    <a:lstStyle/>
                    <a:p>
                      <a:pPr marL="60325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b="1" dirty="0">
                          <a:latin typeface="Calibri"/>
                          <a:cs typeface="Calibri"/>
                        </a:rPr>
                        <a:t>&lt;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less</a:t>
                      </a:r>
                      <a:r>
                        <a:rPr sz="700" spc="-1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700" spc="-5" dirty="0">
                          <a:latin typeface="Calibri"/>
                          <a:cs typeface="Calibri"/>
                        </a:rPr>
                        <a:t>than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&amp;lt;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&amp;#60;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</a:tr>
              <a:tr h="253641">
                <a:tc>
                  <a:txBody>
                    <a:bodyPr/>
                    <a:lstStyle/>
                    <a:p>
                      <a:pPr marL="60325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b="1" dirty="0">
                          <a:latin typeface="Calibri"/>
                          <a:cs typeface="Calibri"/>
                        </a:rPr>
                        <a:t>&gt;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greater</a:t>
                      </a:r>
                      <a:r>
                        <a:rPr sz="700" spc="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700" spc="-5" dirty="0">
                          <a:latin typeface="Calibri"/>
                          <a:cs typeface="Calibri"/>
                        </a:rPr>
                        <a:t>than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&amp;gt;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&amp;#62;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 marL="59690" algn="ctr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b="1" dirty="0">
                          <a:latin typeface="Calibri"/>
                          <a:cs typeface="Calibri"/>
                        </a:rPr>
                        <a:t>&amp;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ampersand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&amp;amp;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5" dirty="0">
                          <a:latin typeface="Calibri"/>
                          <a:cs typeface="Calibri"/>
                        </a:rPr>
                        <a:t>&amp;#38;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F1DCDB"/>
                    </a:solidFill>
                  </a:tcPr>
                </a:tc>
              </a:tr>
              <a:tr h="235504">
                <a:tc>
                  <a:txBody>
                    <a:bodyPr/>
                    <a:lstStyle/>
                    <a:p>
                      <a:pPr marL="62230" algn="ctr">
                        <a:lnSpc>
                          <a:spcPct val="100000"/>
                        </a:lnSpc>
                        <a:spcBef>
                          <a:spcPts val="1215"/>
                        </a:spcBef>
                      </a:pPr>
                      <a:r>
                        <a:rPr sz="700" b="1" dirty="0">
                          <a:latin typeface="Calibri"/>
                          <a:cs typeface="Calibri"/>
                        </a:rPr>
                        <a:t>€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8866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euro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&amp;euro;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05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&amp;#8364;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631" marB="0">
                    <a:solidFill>
                      <a:srgbClr val="D6E3BC"/>
                    </a:solidFill>
                  </a:tcPr>
                </a:tc>
              </a:tr>
              <a:tr h="230073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700" dirty="0">
                        <a:latin typeface="Times New Roman"/>
                        <a:cs typeface="Times New Roman"/>
                      </a:endParaRPr>
                    </a:p>
                    <a:p>
                      <a:pPr marL="61594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00" b="1" dirty="0">
                          <a:latin typeface="Calibri"/>
                          <a:cs typeface="Calibri"/>
                        </a:rPr>
                        <a:t>©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567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3035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copyright</a:t>
                      </a:r>
                      <a:endParaRPr sz="700">
                        <a:latin typeface="Calibri"/>
                        <a:cs typeface="Calibri"/>
                      </a:endParaRPr>
                    </a:p>
                  </a:txBody>
                  <a:tcPr marL="0" marR="0" marT="6291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2352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&amp;copy;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62914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316230">
                        <a:lnSpc>
                          <a:spcPct val="100000"/>
                        </a:lnSpc>
                        <a:spcBef>
                          <a:spcPts val="1110"/>
                        </a:spcBef>
                      </a:pPr>
                      <a:r>
                        <a:rPr sz="700" spc="-10" dirty="0">
                          <a:latin typeface="Calibri"/>
                          <a:cs typeface="Calibri"/>
                        </a:rPr>
                        <a:t>&amp;#169;</a:t>
                      </a:r>
                      <a:endParaRPr sz="700" dirty="0">
                        <a:latin typeface="Calibri"/>
                        <a:cs typeface="Calibri"/>
                      </a:endParaRPr>
                    </a:p>
                  </a:txBody>
                  <a:tcPr marL="0" marR="0" marT="62914" marB="0">
                    <a:solidFill>
                      <a:srgbClr val="F1DCDB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59696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CHỨA </a:t>
            </a:r>
            <a:r>
              <a:rPr lang="vi-VN" sz="1100" b="1" spc="-18" dirty="0">
                <a:solidFill>
                  <a:srgbClr val="7030A0"/>
                </a:solidFill>
                <a:latin typeface="+mn-lt"/>
              </a:rPr>
              <a:t>VÀ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THẺ ĐỘC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LẬP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16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23902" y="605679"/>
            <a:ext cx="3630745" cy="377486"/>
          </a:xfrm>
          <a:custGeom>
            <a:avLst/>
            <a:gdLst/>
            <a:ahLst/>
            <a:cxnLst/>
            <a:rect l="l" t="t" r="r" b="b"/>
            <a:pathLst>
              <a:path w="8382000" h="845819">
                <a:moveTo>
                  <a:pt x="8241030" y="0"/>
                </a:moveTo>
                <a:lnTo>
                  <a:pt x="140969" y="0"/>
                </a:lnTo>
                <a:lnTo>
                  <a:pt x="96414" y="7187"/>
                </a:lnTo>
                <a:lnTo>
                  <a:pt x="57716" y="27200"/>
                </a:lnTo>
                <a:lnTo>
                  <a:pt x="27200" y="57716"/>
                </a:lnTo>
                <a:lnTo>
                  <a:pt x="7187" y="96414"/>
                </a:lnTo>
                <a:lnTo>
                  <a:pt x="0" y="140969"/>
                </a:lnTo>
                <a:lnTo>
                  <a:pt x="0" y="704850"/>
                </a:lnTo>
                <a:lnTo>
                  <a:pt x="7187" y="749405"/>
                </a:lnTo>
                <a:lnTo>
                  <a:pt x="27200" y="788103"/>
                </a:lnTo>
                <a:lnTo>
                  <a:pt x="57716" y="818619"/>
                </a:lnTo>
                <a:lnTo>
                  <a:pt x="96414" y="838632"/>
                </a:lnTo>
                <a:lnTo>
                  <a:pt x="140969" y="845819"/>
                </a:lnTo>
                <a:lnTo>
                  <a:pt x="8241030" y="845819"/>
                </a:lnTo>
                <a:lnTo>
                  <a:pt x="8285585" y="838632"/>
                </a:lnTo>
                <a:lnTo>
                  <a:pt x="8324283" y="818619"/>
                </a:lnTo>
                <a:lnTo>
                  <a:pt x="8354799" y="788103"/>
                </a:lnTo>
                <a:lnTo>
                  <a:pt x="8374812" y="749405"/>
                </a:lnTo>
                <a:lnTo>
                  <a:pt x="8382000" y="704850"/>
                </a:lnTo>
                <a:lnTo>
                  <a:pt x="8382000" y="140969"/>
                </a:lnTo>
                <a:lnTo>
                  <a:pt x="8374812" y="96414"/>
                </a:lnTo>
                <a:lnTo>
                  <a:pt x="8354799" y="57716"/>
                </a:lnTo>
                <a:lnTo>
                  <a:pt x="8324283" y="27200"/>
                </a:lnTo>
                <a:lnTo>
                  <a:pt x="8285585" y="7187"/>
                </a:lnTo>
                <a:lnTo>
                  <a:pt x="8241030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605679"/>
            <a:ext cx="3630745" cy="377486"/>
          </a:xfrm>
          <a:custGeom>
            <a:avLst/>
            <a:gdLst/>
            <a:ahLst/>
            <a:cxnLst/>
            <a:rect l="l" t="t" r="r" b="b"/>
            <a:pathLst>
              <a:path w="8382000" h="845819">
                <a:moveTo>
                  <a:pt x="0" y="140969"/>
                </a:moveTo>
                <a:lnTo>
                  <a:pt x="7187" y="96414"/>
                </a:lnTo>
                <a:lnTo>
                  <a:pt x="27200" y="57716"/>
                </a:lnTo>
                <a:lnTo>
                  <a:pt x="57716" y="27200"/>
                </a:lnTo>
                <a:lnTo>
                  <a:pt x="96414" y="7187"/>
                </a:lnTo>
                <a:lnTo>
                  <a:pt x="140969" y="0"/>
                </a:lnTo>
                <a:lnTo>
                  <a:pt x="8241030" y="0"/>
                </a:lnTo>
                <a:lnTo>
                  <a:pt x="8285585" y="7187"/>
                </a:lnTo>
                <a:lnTo>
                  <a:pt x="8324283" y="27200"/>
                </a:lnTo>
                <a:lnTo>
                  <a:pt x="8354799" y="57716"/>
                </a:lnTo>
                <a:lnTo>
                  <a:pt x="8374812" y="96414"/>
                </a:lnTo>
                <a:lnTo>
                  <a:pt x="8382000" y="140969"/>
                </a:lnTo>
                <a:lnTo>
                  <a:pt x="8382000" y="704850"/>
                </a:lnTo>
                <a:lnTo>
                  <a:pt x="8374812" y="749405"/>
                </a:lnTo>
                <a:lnTo>
                  <a:pt x="8354799" y="788103"/>
                </a:lnTo>
                <a:lnTo>
                  <a:pt x="8324283" y="818619"/>
                </a:lnTo>
                <a:lnTo>
                  <a:pt x="8285585" y="838632"/>
                </a:lnTo>
                <a:lnTo>
                  <a:pt x="8241030" y="845819"/>
                </a:lnTo>
                <a:lnTo>
                  <a:pt x="140969" y="845819"/>
                </a:lnTo>
                <a:lnTo>
                  <a:pt x="96414" y="838632"/>
                </a:lnTo>
                <a:lnTo>
                  <a:pt x="57716" y="818619"/>
                </a:lnTo>
                <a:lnTo>
                  <a:pt x="27200" y="788103"/>
                </a:lnTo>
                <a:lnTo>
                  <a:pt x="7187" y="749405"/>
                </a:lnTo>
                <a:lnTo>
                  <a:pt x="0" y="704850"/>
                </a:lnTo>
                <a:lnTo>
                  <a:pt x="0" y="14096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174186" y="715863"/>
            <a:ext cx="3482619" cy="128736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spcBef>
                <a:spcPts val="44"/>
              </a:spcBef>
            </a:pPr>
            <a:r>
              <a:rPr spc="-2" dirty="0">
                <a:latin typeface="Arial"/>
                <a:cs typeface="Arial"/>
              </a:rPr>
              <a:t>Có hai loại </a:t>
            </a:r>
            <a:r>
              <a:rPr dirty="0">
                <a:latin typeface="Arial"/>
                <a:cs typeface="Arial"/>
              </a:rPr>
              <a:t>của các </a:t>
            </a:r>
            <a:r>
              <a:rPr spc="-4" dirty="0">
                <a:latin typeface="Arial"/>
                <a:cs typeface="Arial"/>
              </a:rPr>
              <a:t>phần </a:t>
            </a:r>
            <a:r>
              <a:rPr dirty="0">
                <a:latin typeface="Arial"/>
                <a:cs typeface="Arial"/>
              </a:rPr>
              <a:t>tử </a:t>
            </a:r>
            <a:r>
              <a:rPr spc="-2" dirty="0">
                <a:latin typeface="Arial"/>
                <a:cs typeface="Arial"/>
              </a:rPr>
              <a:t>HTML </a:t>
            </a:r>
            <a:r>
              <a:rPr dirty="0">
                <a:latin typeface="Arial"/>
                <a:cs typeface="Arial"/>
              </a:rPr>
              <a:t>cụ </a:t>
            </a:r>
            <a:r>
              <a:rPr spc="-2" dirty="0">
                <a:latin typeface="Arial"/>
                <a:cs typeface="Arial"/>
              </a:rPr>
              <a:t>thể là,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2" dirty="0">
                <a:latin typeface="Calibri"/>
                <a:cs typeface="Calibri"/>
              </a:rPr>
              <a:t>chứa </a:t>
            </a:r>
            <a:r>
              <a:rPr spc="-2" dirty="0">
                <a:latin typeface="Arial"/>
                <a:cs typeface="Arial"/>
              </a:rPr>
              <a:t>và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2" dirty="0">
                <a:latin typeface="Calibri"/>
                <a:cs typeface="Calibri"/>
              </a:rPr>
              <a:t>độc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lập.</a:t>
            </a:r>
          </a:p>
        </p:txBody>
      </p:sp>
      <p:sp>
        <p:nvSpPr>
          <p:cNvPr id="7" name="object 7"/>
          <p:cNvSpPr/>
          <p:nvPr/>
        </p:nvSpPr>
        <p:spPr>
          <a:xfrm>
            <a:off x="132357" y="1083148"/>
            <a:ext cx="3630745" cy="362750"/>
          </a:xfrm>
          <a:custGeom>
            <a:avLst/>
            <a:gdLst/>
            <a:ahLst/>
            <a:cxnLst/>
            <a:rect l="l" t="t" r="r" b="b"/>
            <a:pathLst>
              <a:path w="8382000" h="812800">
                <a:moveTo>
                  <a:pt x="8246618" y="0"/>
                </a:moveTo>
                <a:lnTo>
                  <a:pt x="135382" y="0"/>
                </a:lnTo>
                <a:lnTo>
                  <a:pt x="92592" y="6898"/>
                </a:lnTo>
                <a:lnTo>
                  <a:pt x="55429" y="26111"/>
                </a:lnTo>
                <a:lnTo>
                  <a:pt x="26122" y="55412"/>
                </a:lnTo>
                <a:lnTo>
                  <a:pt x="6902" y="92577"/>
                </a:lnTo>
                <a:lnTo>
                  <a:pt x="0" y="135381"/>
                </a:lnTo>
                <a:lnTo>
                  <a:pt x="0" y="676909"/>
                </a:lnTo>
                <a:lnTo>
                  <a:pt x="6902" y="719714"/>
                </a:lnTo>
                <a:lnTo>
                  <a:pt x="26122" y="756879"/>
                </a:lnTo>
                <a:lnTo>
                  <a:pt x="55429" y="786180"/>
                </a:lnTo>
                <a:lnTo>
                  <a:pt x="92592" y="805393"/>
                </a:lnTo>
                <a:lnTo>
                  <a:pt x="135382" y="812291"/>
                </a:lnTo>
                <a:lnTo>
                  <a:pt x="8246618" y="812291"/>
                </a:lnTo>
                <a:lnTo>
                  <a:pt x="8289422" y="805393"/>
                </a:lnTo>
                <a:lnTo>
                  <a:pt x="8326587" y="786180"/>
                </a:lnTo>
                <a:lnTo>
                  <a:pt x="8355888" y="756879"/>
                </a:lnTo>
                <a:lnTo>
                  <a:pt x="8375101" y="719714"/>
                </a:lnTo>
                <a:lnTo>
                  <a:pt x="8382000" y="676909"/>
                </a:lnTo>
                <a:lnTo>
                  <a:pt x="8382000" y="135381"/>
                </a:lnTo>
                <a:lnTo>
                  <a:pt x="8375101" y="92577"/>
                </a:lnTo>
                <a:lnTo>
                  <a:pt x="8355888" y="55412"/>
                </a:lnTo>
                <a:lnTo>
                  <a:pt x="8326587" y="26111"/>
                </a:lnTo>
                <a:lnTo>
                  <a:pt x="8289422" y="6898"/>
                </a:lnTo>
                <a:lnTo>
                  <a:pt x="8246618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1083148"/>
            <a:ext cx="3630745" cy="362750"/>
          </a:xfrm>
          <a:custGeom>
            <a:avLst/>
            <a:gdLst/>
            <a:ahLst/>
            <a:cxnLst/>
            <a:rect l="l" t="t" r="r" b="b"/>
            <a:pathLst>
              <a:path w="8382000" h="812800">
                <a:moveTo>
                  <a:pt x="0" y="135381"/>
                </a:moveTo>
                <a:lnTo>
                  <a:pt x="6902" y="92577"/>
                </a:lnTo>
                <a:lnTo>
                  <a:pt x="26122" y="55412"/>
                </a:lnTo>
                <a:lnTo>
                  <a:pt x="55429" y="26111"/>
                </a:lnTo>
                <a:lnTo>
                  <a:pt x="92592" y="6898"/>
                </a:lnTo>
                <a:lnTo>
                  <a:pt x="135382" y="0"/>
                </a:lnTo>
                <a:lnTo>
                  <a:pt x="8246618" y="0"/>
                </a:lnTo>
                <a:lnTo>
                  <a:pt x="8289422" y="6898"/>
                </a:lnTo>
                <a:lnTo>
                  <a:pt x="8326587" y="26111"/>
                </a:lnTo>
                <a:lnTo>
                  <a:pt x="8355888" y="55412"/>
                </a:lnTo>
                <a:lnTo>
                  <a:pt x="8375101" y="92577"/>
                </a:lnTo>
                <a:lnTo>
                  <a:pt x="8382000" y="135381"/>
                </a:lnTo>
                <a:lnTo>
                  <a:pt x="8382000" y="676909"/>
                </a:lnTo>
                <a:lnTo>
                  <a:pt x="8375101" y="719714"/>
                </a:lnTo>
                <a:lnTo>
                  <a:pt x="8355888" y="756879"/>
                </a:lnTo>
                <a:lnTo>
                  <a:pt x="8326587" y="786180"/>
                </a:lnTo>
                <a:lnTo>
                  <a:pt x="8289422" y="805393"/>
                </a:lnTo>
                <a:lnTo>
                  <a:pt x="8246618" y="812291"/>
                </a:lnTo>
                <a:lnTo>
                  <a:pt x="135382" y="812291"/>
                </a:lnTo>
                <a:lnTo>
                  <a:pt x="92592" y="805393"/>
                </a:lnTo>
                <a:lnTo>
                  <a:pt x="55429" y="786180"/>
                </a:lnTo>
                <a:lnTo>
                  <a:pt x="26122" y="756879"/>
                </a:lnTo>
                <a:lnTo>
                  <a:pt x="6902" y="719714"/>
                </a:lnTo>
                <a:lnTo>
                  <a:pt x="0" y="676909"/>
                </a:lnTo>
                <a:lnTo>
                  <a:pt x="0" y="135381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73396" y="1185851"/>
            <a:ext cx="3531758" cy="128736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spcBef>
                <a:spcPts val="44"/>
              </a:spcBef>
            </a:pPr>
            <a:r>
              <a:rPr dirty="0">
                <a:latin typeface="Calibri"/>
                <a:cs typeface="Calibri"/>
              </a:rPr>
              <a:t>Một thẻ chứa bao </a:t>
            </a:r>
            <a:r>
              <a:rPr spc="-2" dirty="0">
                <a:latin typeface="Calibri"/>
                <a:cs typeface="Calibri"/>
              </a:rPr>
              <a:t>gồm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2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đầu, </a:t>
            </a:r>
            <a:r>
              <a:rPr spc="-2" dirty="0">
                <a:latin typeface="Calibri"/>
                <a:cs typeface="Calibri"/>
              </a:rPr>
              <a:t>nội </a:t>
            </a:r>
            <a:r>
              <a:rPr dirty="0">
                <a:latin typeface="Calibri"/>
                <a:cs typeface="Calibri"/>
              </a:rPr>
              <a:t>dung,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phần tử </a:t>
            </a:r>
            <a:r>
              <a:rPr spc="-4" dirty="0">
                <a:latin typeface="Calibri"/>
                <a:cs typeface="Calibri"/>
              </a:rPr>
              <a:t>con và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11" dirty="0">
                <a:latin typeface="Calibri"/>
                <a:cs typeface="Calibri"/>
              </a:rPr>
              <a:t>kết</a:t>
            </a:r>
            <a:r>
              <a:rPr spc="-1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thúc.</a:t>
            </a:r>
            <a:endParaRPr dirty="0">
              <a:latin typeface="Calibri"/>
              <a:cs typeface="Calibri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32357" y="1576940"/>
            <a:ext cx="3630745" cy="376920"/>
          </a:xfrm>
          <a:custGeom>
            <a:avLst/>
            <a:gdLst/>
            <a:ahLst/>
            <a:cxnLst/>
            <a:rect l="l" t="t" r="r" b="b"/>
            <a:pathLst>
              <a:path w="8382000" h="844550">
                <a:moveTo>
                  <a:pt x="8241284" y="0"/>
                </a:moveTo>
                <a:lnTo>
                  <a:pt x="140716" y="0"/>
                </a:lnTo>
                <a:lnTo>
                  <a:pt x="96240" y="7172"/>
                </a:lnTo>
                <a:lnTo>
                  <a:pt x="57612" y="27147"/>
                </a:lnTo>
                <a:lnTo>
                  <a:pt x="27151" y="57607"/>
                </a:lnTo>
                <a:lnTo>
                  <a:pt x="7174" y="96235"/>
                </a:lnTo>
                <a:lnTo>
                  <a:pt x="0" y="140715"/>
                </a:lnTo>
                <a:lnTo>
                  <a:pt x="0" y="703579"/>
                </a:lnTo>
                <a:lnTo>
                  <a:pt x="7174" y="748060"/>
                </a:lnTo>
                <a:lnTo>
                  <a:pt x="27151" y="786688"/>
                </a:lnTo>
                <a:lnTo>
                  <a:pt x="57612" y="817148"/>
                </a:lnTo>
                <a:lnTo>
                  <a:pt x="96240" y="837123"/>
                </a:lnTo>
                <a:lnTo>
                  <a:pt x="140716" y="844295"/>
                </a:lnTo>
                <a:lnTo>
                  <a:pt x="8241284" y="844295"/>
                </a:lnTo>
                <a:lnTo>
                  <a:pt x="8285764" y="837123"/>
                </a:lnTo>
                <a:lnTo>
                  <a:pt x="8324392" y="817148"/>
                </a:lnTo>
                <a:lnTo>
                  <a:pt x="8354852" y="786688"/>
                </a:lnTo>
                <a:lnTo>
                  <a:pt x="8374827" y="748060"/>
                </a:lnTo>
                <a:lnTo>
                  <a:pt x="8382000" y="703579"/>
                </a:lnTo>
                <a:lnTo>
                  <a:pt x="8382000" y="140715"/>
                </a:lnTo>
                <a:lnTo>
                  <a:pt x="8374827" y="96235"/>
                </a:lnTo>
                <a:lnTo>
                  <a:pt x="8354852" y="57607"/>
                </a:lnTo>
                <a:lnTo>
                  <a:pt x="8324392" y="27147"/>
                </a:lnTo>
                <a:lnTo>
                  <a:pt x="8285764" y="7172"/>
                </a:lnTo>
                <a:lnTo>
                  <a:pt x="824128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357" y="1576940"/>
            <a:ext cx="3630745" cy="376920"/>
          </a:xfrm>
          <a:custGeom>
            <a:avLst/>
            <a:gdLst/>
            <a:ahLst/>
            <a:cxnLst/>
            <a:rect l="l" t="t" r="r" b="b"/>
            <a:pathLst>
              <a:path w="8382000" h="844550">
                <a:moveTo>
                  <a:pt x="0" y="140715"/>
                </a:moveTo>
                <a:lnTo>
                  <a:pt x="7174" y="96235"/>
                </a:lnTo>
                <a:lnTo>
                  <a:pt x="27151" y="57607"/>
                </a:lnTo>
                <a:lnTo>
                  <a:pt x="57612" y="27147"/>
                </a:lnTo>
                <a:lnTo>
                  <a:pt x="96240" y="7172"/>
                </a:lnTo>
                <a:lnTo>
                  <a:pt x="140716" y="0"/>
                </a:lnTo>
                <a:lnTo>
                  <a:pt x="8241284" y="0"/>
                </a:lnTo>
                <a:lnTo>
                  <a:pt x="8285764" y="7172"/>
                </a:lnTo>
                <a:lnTo>
                  <a:pt x="8324392" y="27147"/>
                </a:lnTo>
                <a:lnTo>
                  <a:pt x="8354852" y="57607"/>
                </a:lnTo>
                <a:lnTo>
                  <a:pt x="8374827" y="96235"/>
                </a:lnTo>
                <a:lnTo>
                  <a:pt x="8382000" y="140715"/>
                </a:lnTo>
                <a:lnTo>
                  <a:pt x="8382000" y="703579"/>
                </a:lnTo>
                <a:lnTo>
                  <a:pt x="8374827" y="748060"/>
                </a:lnTo>
                <a:lnTo>
                  <a:pt x="8354852" y="786688"/>
                </a:lnTo>
                <a:lnTo>
                  <a:pt x="8324392" y="817148"/>
                </a:lnTo>
                <a:lnTo>
                  <a:pt x="8285764" y="837123"/>
                </a:lnTo>
                <a:lnTo>
                  <a:pt x="8241284" y="844295"/>
                </a:lnTo>
                <a:lnTo>
                  <a:pt x="140716" y="844295"/>
                </a:lnTo>
                <a:lnTo>
                  <a:pt x="96240" y="837123"/>
                </a:lnTo>
                <a:lnTo>
                  <a:pt x="57612" y="817148"/>
                </a:lnTo>
                <a:lnTo>
                  <a:pt x="27151" y="786688"/>
                </a:lnTo>
                <a:lnTo>
                  <a:pt x="7174" y="748060"/>
                </a:lnTo>
                <a:lnTo>
                  <a:pt x="0" y="703579"/>
                </a:lnTo>
                <a:lnTo>
                  <a:pt x="0" y="140715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357" y="2069373"/>
            <a:ext cx="3630745" cy="345746"/>
          </a:xfrm>
          <a:custGeom>
            <a:avLst/>
            <a:gdLst/>
            <a:ahLst/>
            <a:cxnLst/>
            <a:rect l="l" t="t" r="r" b="b"/>
            <a:pathLst>
              <a:path w="8382000" h="774700">
                <a:moveTo>
                  <a:pt x="8252968" y="0"/>
                </a:moveTo>
                <a:lnTo>
                  <a:pt x="129032" y="0"/>
                </a:lnTo>
                <a:lnTo>
                  <a:pt x="78808" y="10142"/>
                </a:lnTo>
                <a:lnTo>
                  <a:pt x="37793" y="37798"/>
                </a:lnTo>
                <a:lnTo>
                  <a:pt x="10140" y="78813"/>
                </a:lnTo>
                <a:lnTo>
                  <a:pt x="0" y="129031"/>
                </a:lnTo>
                <a:lnTo>
                  <a:pt x="0" y="645159"/>
                </a:lnTo>
                <a:lnTo>
                  <a:pt x="10140" y="695378"/>
                </a:lnTo>
                <a:lnTo>
                  <a:pt x="37793" y="736393"/>
                </a:lnTo>
                <a:lnTo>
                  <a:pt x="78808" y="764049"/>
                </a:lnTo>
                <a:lnTo>
                  <a:pt x="129032" y="774191"/>
                </a:lnTo>
                <a:lnTo>
                  <a:pt x="8252968" y="774191"/>
                </a:lnTo>
                <a:lnTo>
                  <a:pt x="8303186" y="764049"/>
                </a:lnTo>
                <a:lnTo>
                  <a:pt x="8344201" y="736393"/>
                </a:lnTo>
                <a:lnTo>
                  <a:pt x="8371857" y="695378"/>
                </a:lnTo>
                <a:lnTo>
                  <a:pt x="8382000" y="645159"/>
                </a:lnTo>
                <a:lnTo>
                  <a:pt x="8382000" y="129031"/>
                </a:lnTo>
                <a:lnTo>
                  <a:pt x="8371857" y="78813"/>
                </a:lnTo>
                <a:lnTo>
                  <a:pt x="8344201" y="37798"/>
                </a:lnTo>
                <a:lnTo>
                  <a:pt x="8303186" y="10142"/>
                </a:lnTo>
                <a:lnTo>
                  <a:pt x="8252968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2357" y="2069373"/>
            <a:ext cx="3630745" cy="345746"/>
          </a:xfrm>
          <a:custGeom>
            <a:avLst/>
            <a:gdLst/>
            <a:ahLst/>
            <a:cxnLst/>
            <a:rect l="l" t="t" r="r" b="b"/>
            <a:pathLst>
              <a:path w="8382000" h="774700">
                <a:moveTo>
                  <a:pt x="0" y="129031"/>
                </a:moveTo>
                <a:lnTo>
                  <a:pt x="10140" y="78813"/>
                </a:lnTo>
                <a:lnTo>
                  <a:pt x="37793" y="37798"/>
                </a:lnTo>
                <a:lnTo>
                  <a:pt x="78808" y="10142"/>
                </a:lnTo>
                <a:lnTo>
                  <a:pt x="129032" y="0"/>
                </a:lnTo>
                <a:lnTo>
                  <a:pt x="8252968" y="0"/>
                </a:lnTo>
                <a:lnTo>
                  <a:pt x="8303186" y="10142"/>
                </a:lnTo>
                <a:lnTo>
                  <a:pt x="8344201" y="37798"/>
                </a:lnTo>
                <a:lnTo>
                  <a:pt x="8371857" y="78813"/>
                </a:lnTo>
                <a:lnTo>
                  <a:pt x="8382000" y="129031"/>
                </a:lnTo>
                <a:lnTo>
                  <a:pt x="8382000" y="645159"/>
                </a:lnTo>
                <a:lnTo>
                  <a:pt x="8371857" y="695378"/>
                </a:lnTo>
                <a:lnTo>
                  <a:pt x="8344201" y="736393"/>
                </a:lnTo>
                <a:lnTo>
                  <a:pt x="8303186" y="764049"/>
                </a:lnTo>
                <a:lnTo>
                  <a:pt x="8252968" y="774191"/>
                </a:lnTo>
                <a:lnTo>
                  <a:pt x="129032" y="774191"/>
                </a:lnTo>
                <a:lnTo>
                  <a:pt x="78808" y="764049"/>
                </a:lnTo>
                <a:lnTo>
                  <a:pt x="37793" y="736393"/>
                </a:lnTo>
                <a:lnTo>
                  <a:pt x="10140" y="695378"/>
                </a:lnTo>
                <a:lnTo>
                  <a:pt x="0" y="645159"/>
                </a:lnTo>
                <a:lnTo>
                  <a:pt x="0" y="129031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72604" y="1686956"/>
            <a:ext cx="3532550" cy="682734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6964">
              <a:spcBef>
                <a:spcPts val="44"/>
              </a:spcBef>
            </a:pPr>
            <a:r>
              <a:rPr spc="-24" dirty="0">
                <a:latin typeface="Calibri"/>
                <a:cs typeface="Calibri"/>
              </a:rPr>
              <a:t>Tất </a:t>
            </a:r>
            <a:r>
              <a:rPr spc="-4" dirty="0">
                <a:latin typeface="Calibri"/>
                <a:cs typeface="Calibri"/>
              </a:rPr>
              <a:t>cả các </a:t>
            </a:r>
            <a:r>
              <a:rPr dirty="0">
                <a:latin typeface="Calibri"/>
                <a:cs typeface="Calibri"/>
              </a:rPr>
              <a:t>phần tử </a:t>
            </a:r>
            <a:r>
              <a:rPr spc="-4" dirty="0">
                <a:latin typeface="Calibri"/>
                <a:cs typeface="Calibri"/>
              </a:rPr>
              <a:t>cơ </a:t>
            </a:r>
            <a:r>
              <a:rPr dirty="0">
                <a:latin typeface="Calibri"/>
                <a:cs typeface="Calibri"/>
              </a:rPr>
              <a:t>bản </a:t>
            </a:r>
            <a:r>
              <a:rPr spc="-2" dirty="0">
                <a:latin typeface="Calibri"/>
                <a:cs typeface="Calibri"/>
              </a:rPr>
              <a:t>của HTML </a:t>
            </a:r>
            <a:r>
              <a:rPr dirty="0">
                <a:latin typeface="Calibri"/>
                <a:cs typeface="Calibri"/>
              </a:rPr>
              <a:t>đều </a:t>
            </a:r>
            <a:r>
              <a:rPr spc="-2" dirty="0">
                <a:latin typeface="Calibri"/>
                <a:cs typeface="Calibri"/>
              </a:rPr>
              <a:t>là </a:t>
            </a:r>
            <a:r>
              <a:rPr dirty="0">
                <a:latin typeface="Calibri"/>
                <a:cs typeface="Calibri"/>
              </a:rPr>
              <a:t>phần tử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chứa.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5571" marR="2229">
              <a:lnSpc>
                <a:spcPts val="864"/>
              </a:lnSpc>
              <a:spcBef>
                <a:spcPts val="588"/>
              </a:spcBef>
            </a:pPr>
            <a:r>
              <a:rPr spc="-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độc </a:t>
            </a:r>
            <a:r>
              <a:rPr spc="-2" dirty="0">
                <a:latin typeface="Calibri"/>
                <a:cs typeface="Calibri"/>
              </a:rPr>
              <a:t>lập bao gồm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2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spc="-2" dirty="0">
                <a:latin typeface="Calibri"/>
                <a:cs typeface="Calibri"/>
              </a:rPr>
              <a:t>thuộc tính </a:t>
            </a:r>
            <a:r>
              <a:rPr spc="-4" dirty="0">
                <a:latin typeface="Calibri"/>
                <a:cs typeface="Calibri"/>
              </a:rPr>
              <a:t>và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-2" dirty="0">
                <a:latin typeface="Calibri"/>
                <a:cs typeface="Calibri"/>
              </a:rPr>
              <a:t>bằng /&gt; </a:t>
            </a:r>
            <a:r>
              <a:rPr dirty="0">
                <a:latin typeface="Calibri"/>
                <a:cs typeface="Calibri"/>
              </a:rPr>
              <a:t>không </a:t>
            </a:r>
            <a:r>
              <a:rPr spc="-4" dirty="0">
                <a:latin typeface="Calibri"/>
                <a:cs typeface="Calibri"/>
              </a:rPr>
              <a:t>có </a:t>
            </a:r>
            <a:r>
              <a:rPr spc="-2" dirty="0">
                <a:latin typeface="Calibri"/>
                <a:cs typeface="Calibri"/>
              </a:rPr>
              <a:t>nội  dung.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5210" y="65840"/>
            <a:ext cx="2602309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HTML5 </a:t>
            </a:r>
            <a:r>
              <a:rPr lang="vi-VN" sz="1100" b="1" spc="-18" dirty="0">
                <a:solidFill>
                  <a:srgbClr val="7030A0"/>
                </a:solidFill>
                <a:latin typeface="+mn-lt"/>
              </a:rPr>
              <a:t>VÀ </a:t>
            </a:r>
            <a:r>
              <a:rPr lang="vi-VN" sz="1100" b="1" spc="-9" dirty="0">
                <a:solidFill>
                  <a:srgbClr val="7030A0"/>
                </a:solidFill>
                <a:latin typeface="+mn-lt"/>
              </a:rPr>
              <a:t>CÁC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THIẾT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BỊ</a:t>
            </a:r>
            <a:r>
              <a:rPr lang="vi-VN" sz="1100" b="1" spc="11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MOBILE</a:t>
            </a:r>
          </a:p>
        </p:txBody>
      </p:sp>
      <p:sp>
        <p:nvSpPr>
          <p:cNvPr id="20" name="object 20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17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32357" y="408433"/>
            <a:ext cx="3630745" cy="303519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8268716" y="0"/>
                </a:moveTo>
                <a:lnTo>
                  <a:pt x="113283" y="0"/>
                </a:lnTo>
                <a:lnTo>
                  <a:pt x="69190" y="8895"/>
                </a:lnTo>
                <a:lnTo>
                  <a:pt x="33181" y="33162"/>
                </a:lnTo>
                <a:lnTo>
                  <a:pt x="8903" y="69169"/>
                </a:lnTo>
                <a:lnTo>
                  <a:pt x="0" y="113284"/>
                </a:lnTo>
                <a:lnTo>
                  <a:pt x="0" y="566420"/>
                </a:lnTo>
                <a:lnTo>
                  <a:pt x="8903" y="610534"/>
                </a:lnTo>
                <a:lnTo>
                  <a:pt x="33181" y="646541"/>
                </a:lnTo>
                <a:lnTo>
                  <a:pt x="69190" y="670808"/>
                </a:lnTo>
                <a:lnTo>
                  <a:pt x="113283" y="679703"/>
                </a:lnTo>
                <a:lnTo>
                  <a:pt x="8268716" y="679703"/>
                </a:lnTo>
                <a:lnTo>
                  <a:pt x="8312830" y="670808"/>
                </a:lnTo>
                <a:lnTo>
                  <a:pt x="8348837" y="646541"/>
                </a:lnTo>
                <a:lnTo>
                  <a:pt x="8373104" y="610534"/>
                </a:lnTo>
                <a:lnTo>
                  <a:pt x="8382000" y="566420"/>
                </a:lnTo>
                <a:lnTo>
                  <a:pt x="8382000" y="113284"/>
                </a:lnTo>
                <a:lnTo>
                  <a:pt x="8373104" y="69169"/>
                </a:lnTo>
                <a:lnTo>
                  <a:pt x="8348837" y="33162"/>
                </a:lnTo>
                <a:lnTo>
                  <a:pt x="8312830" y="8895"/>
                </a:lnTo>
                <a:lnTo>
                  <a:pt x="8268716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408433"/>
            <a:ext cx="3630745" cy="303519"/>
          </a:xfrm>
          <a:custGeom>
            <a:avLst/>
            <a:gdLst/>
            <a:ahLst/>
            <a:cxnLst/>
            <a:rect l="l" t="t" r="r" b="b"/>
            <a:pathLst>
              <a:path w="8382000" h="680085">
                <a:moveTo>
                  <a:pt x="0" y="113284"/>
                </a:moveTo>
                <a:lnTo>
                  <a:pt x="8903" y="69169"/>
                </a:lnTo>
                <a:lnTo>
                  <a:pt x="33181" y="33162"/>
                </a:lnTo>
                <a:lnTo>
                  <a:pt x="69190" y="8895"/>
                </a:lnTo>
                <a:lnTo>
                  <a:pt x="113283" y="0"/>
                </a:lnTo>
                <a:lnTo>
                  <a:pt x="8268716" y="0"/>
                </a:lnTo>
                <a:lnTo>
                  <a:pt x="8312830" y="8895"/>
                </a:lnTo>
                <a:lnTo>
                  <a:pt x="8348837" y="33162"/>
                </a:lnTo>
                <a:lnTo>
                  <a:pt x="8373104" y="69169"/>
                </a:lnTo>
                <a:lnTo>
                  <a:pt x="8382000" y="113284"/>
                </a:lnTo>
                <a:lnTo>
                  <a:pt x="8382000" y="566420"/>
                </a:lnTo>
                <a:lnTo>
                  <a:pt x="8373104" y="610534"/>
                </a:lnTo>
                <a:lnTo>
                  <a:pt x="8348837" y="646541"/>
                </a:lnTo>
                <a:lnTo>
                  <a:pt x="8312830" y="670808"/>
                </a:lnTo>
                <a:lnTo>
                  <a:pt x="8268716" y="679703"/>
                </a:lnTo>
                <a:lnTo>
                  <a:pt x="113283" y="679703"/>
                </a:lnTo>
                <a:lnTo>
                  <a:pt x="69190" y="670808"/>
                </a:lnTo>
                <a:lnTo>
                  <a:pt x="33181" y="646541"/>
                </a:lnTo>
                <a:lnTo>
                  <a:pt x="8903" y="610534"/>
                </a:lnTo>
                <a:lnTo>
                  <a:pt x="0" y="566420"/>
                </a:lnTo>
                <a:lnTo>
                  <a:pt x="0" y="113284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782518"/>
            <a:ext cx="3630745" cy="295301"/>
          </a:xfrm>
          <a:custGeom>
            <a:avLst/>
            <a:gdLst/>
            <a:ahLst/>
            <a:cxnLst/>
            <a:rect l="l" t="t" r="r" b="b"/>
            <a:pathLst>
              <a:path w="8382000" h="661669">
                <a:moveTo>
                  <a:pt x="8271764" y="0"/>
                </a:moveTo>
                <a:lnTo>
                  <a:pt x="110236" y="0"/>
                </a:lnTo>
                <a:lnTo>
                  <a:pt x="67326" y="8669"/>
                </a:lnTo>
                <a:lnTo>
                  <a:pt x="32286" y="32305"/>
                </a:lnTo>
                <a:lnTo>
                  <a:pt x="8662" y="67347"/>
                </a:lnTo>
                <a:lnTo>
                  <a:pt x="0" y="110236"/>
                </a:lnTo>
                <a:lnTo>
                  <a:pt x="0" y="551179"/>
                </a:lnTo>
                <a:lnTo>
                  <a:pt x="8662" y="594068"/>
                </a:lnTo>
                <a:lnTo>
                  <a:pt x="32286" y="629110"/>
                </a:lnTo>
                <a:lnTo>
                  <a:pt x="67326" y="652746"/>
                </a:lnTo>
                <a:lnTo>
                  <a:pt x="110236" y="661415"/>
                </a:lnTo>
                <a:lnTo>
                  <a:pt x="8271764" y="661415"/>
                </a:lnTo>
                <a:lnTo>
                  <a:pt x="8314652" y="652746"/>
                </a:lnTo>
                <a:lnTo>
                  <a:pt x="8349694" y="629110"/>
                </a:lnTo>
                <a:lnTo>
                  <a:pt x="8373330" y="594068"/>
                </a:lnTo>
                <a:lnTo>
                  <a:pt x="8382000" y="551179"/>
                </a:lnTo>
                <a:lnTo>
                  <a:pt x="8382000" y="110236"/>
                </a:lnTo>
                <a:lnTo>
                  <a:pt x="8373330" y="67347"/>
                </a:lnTo>
                <a:lnTo>
                  <a:pt x="8349694" y="32305"/>
                </a:lnTo>
                <a:lnTo>
                  <a:pt x="8314652" y="8669"/>
                </a:lnTo>
                <a:lnTo>
                  <a:pt x="8271764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782518"/>
            <a:ext cx="3630745" cy="295301"/>
          </a:xfrm>
          <a:custGeom>
            <a:avLst/>
            <a:gdLst/>
            <a:ahLst/>
            <a:cxnLst/>
            <a:rect l="l" t="t" r="r" b="b"/>
            <a:pathLst>
              <a:path w="8382000" h="661669">
                <a:moveTo>
                  <a:pt x="0" y="110236"/>
                </a:moveTo>
                <a:lnTo>
                  <a:pt x="8662" y="67347"/>
                </a:lnTo>
                <a:lnTo>
                  <a:pt x="32286" y="32305"/>
                </a:lnTo>
                <a:lnTo>
                  <a:pt x="67326" y="8669"/>
                </a:lnTo>
                <a:lnTo>
                  <a:pt x="110236" y="0"/>
                </a:lnTo>
                <a:lnTo>
                  <a:pt x="8271764" y="0"/>
                </a:lnTo>
                <a:lnTo>
                  <a:pt x="8314652" y="8669"/>
                </a:lnTo>
                <a:lnTo>
                  <a:pt x="8349694" y="32305"/>
                </a:lnTo>
                <a:lnTo>
                  <a:pt x="8373330" y="67347"/>
                </a:lnTo>
                <a:lnTo>
                  <a:pt x="8382000" y="110236"/>
                </a:lnTo>
                <a:lnTo>
                  <a:pt x="8382000" y="551179"/>
                </a:lnTo>
                <a:lnTo>
                  <a:pt x="8373330" y="594068"/>
                </a:lnTo>
                <a:lnTo>
                  <a:pt x="8349694" y="629110"/>
                </a:lnTo>
                <a:lnTo>
                  <a:pt x="8314652" y="652746"/>
                </a:lnTo>
                <a:lnTo>
                  <a:pt x="8271764" y="661415"/>
                </a:lnTo>
                <a:lnTo>
                  <a:pt x="110236" y="661415"/>
                </a:lnTo>
                <a:lnTo>
                  <a:pt x="67326" y="652746"/>
                </a:lnTo>
                <a:lnTo>
                  <a:pt x="32286" y="629110"/>
                </a:lnTo>
                <a:lnTo>
                  <a:pt x="8662" y="594068"/>
                </a:lnTo>
                <a:lnTo>
                  <a:pt x="0" y="551179"/>
                </a:lnTo>
                <a:lnTo>
                  <a:pt x="0" y="11023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57" y="1156604"/>
            <a:ext cx="3630745" cy="271495"/>
          </a:xfrm>
          <a:custGeom>
            <a:avLst/>
            <a:gdLst/>
            <a:ahLst/>
            <a:cxnLst/>
            <a:rect l="l" t="t" r="r" b="b"/>
            <a:pathLst>
              <a:path w="8382000" h="608330">
                <a:moveTo>
                  <a:pt x="8280654" y="0"/>
                </a:moveTo>
                <a:lnTo>
                  <a:pt x="101346" y="0"/>
                </a:lnTo>
                <a:lnTo>
                  <a:pt x="61898" y="7959"/>
                </a:lnTo>
                <a:lnTo>
                  <a:pt x="29684" y="29670"/>
                </a:lnTo>
                <a:lnTo>
                  <a:pt x="7964" y="61882"/>
                </a:lnTo>
                <a:lnTo>
                  <a:pt x="0" y="101346"/>
                </a:lnTo>
                <a:lnTo>
                  <a:pt x="0" y="506729"/>
                </a:lnTo>
                <a:lnTo>
                  <a:pt x="7964" y="546193"/>
                </a:lnTo>
                <a:lnTo>
                  <a:pt x="29684" y="578405"/>
                </a:lnTo>
                <a:lnTo>
                  <a:pt x="61898" y="600116"/>
                </a:lnTo>
                <a:lnTo>
                  <a:pt x="101346" y="608076"/>
                </a:lnTo>
                <a:lnTo>
                  <a:pt x="8280654" y="608076"/>
                </a:lnTo>
                <a:lnTo>
                  <a:pt x="8320117" y="600116"/>
                </a:lnTo>
                <a:lnTo>
                  <a:pt x="8352329" y="578405"/>
                </a:lnTo>
                <a:lnTo>
                  <a:pt x="8374040" y="546193"/>
                </a:lnTo>
                <a:lnTo>
                  <a:pt x="8382000" y="506729"/>
                </a:lnTo>
                <a:lnTo>
                  <a:pt x="8382000" y="101346"/>
                </a:lnTo>
                <a:lnTo>
                  <a:pt x="8374040" y="61882"/>
                </a:lnTo>
                <a:lnTo>
                  <a:pt x="8352329" y="29670"/>
                </a:lnTo>
                <a:lnTo>
                  <a:pt x="8320117" y="7959"/>
                </a:lnTo>
                <a:lnTo>
                  <a:pt x="828065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32357" y="1156604"/>
            <a:ext cx="3630745" cy="271495"/>
          </a:xfrm>
          <a:custGeom>
            <a:avLst/>
            <a:gdLst/>
            <a:ahLst/>
            <a:cxnLst/>
            <a:rect l="l" t="t" r="r" b="b"/>
            <a:pathLst>
              <a:path w="8382000" h="608330">
                <a:moveTo>
                  <a:pt x="0" y="101346"/>
                </a:moveTo>
                <a:lnTo>
                  <a:pt x="7964" y="61882"/>
                </a:lnTo>
                <a:lnTo>
                  <a:pt x="29684" y="29670"/>
                </a:lnTo>
                <a:lnTo>
                  <a:pt x="61898" y="7959"/>
                </a:lnTo>
                <a:lnTo>
                  <a:pt x="101346" y="0"/>
                </a:lnTo>
                <a:lnTo>
                  <a:pt x="8280654" y="0"/>
                </a:lnTo>
                <a:lnTo>
                  <a:pt x="8320117" y="7959"/>
                </a:lnTo>
                <a:lnTo>
                  <a:pt x="8352329" y="29670"/>
                </a:lnTo>
                <a:lnTo>
                  <a:pt x="8374040" y="61882"/>
                </a:lnTo>
                <a:lnTo>
                  <a:pt x="8382000" y="101346"/>
                </a:lnTo>
                <a:lnTo>
                  <a:pt x="8382000" y="506729"/>
                </a:lnTo>
                <a:lnTo>
                  <a:pt x="8374040" y="546193"/>
                </a:lnTo>
                <a:lnTo>
                  <a:pt x="8352329" y="578405"/>
                </a:lnTo>
                <a:lnTo>
                  <a:pt x="8320117" y="600116"/>
                </a:lnTo>
                <a:lnTo>
                  <a:pt x="8280654" y="608076"/>
                </a:lnTo>
                <a:lnTo>
                  <a:pt x="101346" y="608076"/>
                </a:lnTo>
                <a:lnTo>
                  <a:pt x="61898" y="600116"/>
                </a:lnTo>
                <a:lnTo>
                  <a:pt x="29684" y="578405"/>
                </a:lnTo>
                <a:lnTo>
                  <a:pt x="7964" y="546193"/>
                </a:lnTo>
                <a:lnTo>
                  <a:pt x="0" y="506729"/>
                </a:lnTo>
                <a:lnTo>
                  <a:pt x="0" y="10134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2357" y="1496682"/>
            <a:ext cx="3630745" cy="265261"/>
          </a:xfrm>
          <a:custGeom>
            <a:avLst/>
            <a:gdLst/>
            <a:ahLst/>
            <a:cxnLst/>
            <a:rect l="l" t="t" r="r" b="b"/>
            <a:pathLst>
              <a:path w="8382000" h="594360">
                <a:moveTo>
                  <a:pt x="8282940" y="0"/>
                </a:moveTo>
                <a:lnTo>
                  <a:pt x="99060" y="0"/>
                </a:lnTo>
                <a:lnTo>
                  <a:pt x="60500" y="7780"/>
                </a:lnTo>
                <a:lnTo>
                  <a:pt x="29013" y="29003"/>
                </a:lnTo>
                <a:lnTo>
                  <a:pt x="7784" y="60489"/>
                </a:lnTo>
                <a:lnTo>
                  <a:pt x="0" y="99060"/>
                </a:lnTo>
                <a:lnTo>
                  <a:pt x="0" y="495300"/>
                </a:lnTo>
                <a:lnTo>
                  <a:pt x="7784" y="533870"/>
                </a:lnTo>
                <a:lnTo>
                  <a:pt x="29013" y="565356"/>
                </a:lnTo>
                <a:lnTo>
                  <a:pt x="60500" y="586579"/>
                </a:lnTo>
                <a:lnTo>
                  <a:pt x="99060" y="594360"/>
                </a:lnTo>
                <a:lnTo>
                  <a:pt x="8282940" y="594360"/>
                </a:lnTo>
                <a:lnTo>
                  <a:pt x="8321510" y="586579"/>
                </a:lnTo>
                <a:lnTo>
                  <a:pt x="8352996" y="565356"/>
                </a:lnTo>
                <a:lnTo>
                  <a:pt x="8374219" y="533870"/>
                </a:lnTo>
                <a:lnTo>
                  <a:pt x="8382000" y="495300"/>
                </a:lnTo>
                <a:lnTo>
                  <a:pt x="8382000" y="99060"/>
                </a:lnTo>
                <a:lnTo>
                  <a:pt x="8374219" y="60489"/>
                </a:lnTo>
                <a:lnTo>
                  <a:pt x="8352996" y="29003"/>
                </a:lnTo>
                <a:lnTo>
                  <a:pt x="8321510" y="7780"/>
                </a:lnTo>
                <a:lnTo>
                  <a:pt x="8282940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357" y="1496682"/>
            <a:ext cx="3630745" cy="265261"/>
          </a:xfrm>
          <a:custGeom>
            <a:avLst/>
            <a:gdLst/>
            <a:ahLst/>
            <a:cxnLst/>
            <a:rect l="l" t="t" r="r" b="b"/>
            <a:pathLst>
              <a:path w="8382000" h="594360">
                <a:moveTo>
                  <a:pt x="0" y="99060"/>
                </a:moveTo>
                <a:lnTo>
                  <a:pt x="7784" y="60489"/>
                </a:lnTo>
                <a:lnTo>
                  <a:pt x="29013" y="29003"/>
                </a:lnTo>
                <a:lnTo>
                  <a:pt x="60500" y="7780"/>
                </a:lnTo>
                <a:lnTo>
                  <a:pt x="99060" y="0"/>
                </a:lnTo>
                <a:lnTo>
                  <a:pt x="8282940" y="0"/>
                </a:lnTo>
                <a:lnTo>
                  <a:pt x="8321510" y="7780"/>
                </a:lnTo>
                <a:lnTo>
                  <a:pt x="8352996" y="29003"/>
                </a:lnTo>
                <a:lnTo>
                  <a:pt x="8374219" y="60489"/>
                </a:lnTo>
                <a:lnTo>
                  <a:pt x="8382000" y="99060"/>
                </a:lnTo>
                <a:lnTo>
                  <a:pt x="8382000" y="495300"/>
                </a:lnTo>
                <a:lnTo>
                  <a:pt x="8374219" y="533870"/>
                </a:lnTo>
                <a:lnTo>
                  <a:pt x="8352996" y="565356"/>
                </a:lnTo>
                <a:lnTo>
                  <a:pt x="8321510" y="586579"/>
                </a:lnTo>
                <a:lnTo>
                  <a:pt x="8282940" y="594360"/>
                </a:lnTo>
                <a:lnTo>
                  <a:pt x="99060" y="594360"/>
                </a:lnTo>
                <a:lnTo>
                  <a:pt x="60500" y="586579"/>
                </a:lnTo>
                <a:lnTo>
                  <a:pt x="29013" y="565356"/>
                </a:lnTo>
                <a:lnTo>
                  <a:pt x="7784" y="533870"/>
                </a:lnTo>
                <a:lnTo>
                  <a:pt x="0" y="495300"/>
                </a:lnTo>
                <a:lnTo>
                  <a:pt x="0" y="99060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357" y="1836760"/>
            <a:ext cx="3630745" cy="291333"/>
          </a:xfrm>
          <a:custGeom>
            <a:avLst/>
            <a:gdLst/>
            <a:ahLst/>
            <a:cxnLst/>
            <a:rect l="l" t="t" r="r" b="b"/>
            <a:pathLst>
              <a:path w="8382000" h="652779">
                <a:moveTo>
                  <a:pt x="8273288" y="0"/>
                </a:moveTo>
                <a:lnTo>
                  <a:pt x="108711" y="0"/>
                </a:lnTo>
                <a:lnTo>
                  <a:pt x="66399" y="8538"/>
                </a:lnTo>
                <a:lnTo>
                  <a:pt x="31843" y="31829"/>
                </a:lnTo>
                <a:lnTo>
                  <a:pt x="8544" y="66383"/>
                </a:lnTo>
                <a:lnTo>
                  <a:pt x="0" y="108712"/>
                </a:lnTo>
                <a:lnTo>
                  <a:pt x="0" y="543560"/>
                </a:lnTo>
                <a:lnTo>
                  <a:pt x="8544" y="585888"/>
                </a:lnTo>
                <a:lnTo>
                  <a:pt x="31843" y="620442"/>
                </a:lnTo>
                <a:lnTo>
                  <a:pt x="66399" y="643733"/>
                </a:lnTo>
                <a:lnTo>
                  <a:pt x="108711" y="652271"/>
                </a:lnTo>
                <a:lnTo>
                  <a:pt x="8273288" y="652271"/>
                </a:lnTo>
                <a:lnTo>
                  <a:pt x="8315616" y="643733"/>
                </a:lnTo>
                <a:lnTo>
                  <a:pt x="8350170" y="620442"/>
                </a:lnTo>
                <a:lnTo>
                  <a:pt x="8373461" y="585888"/>
                </a:lnTo>
                <a:lnTo>
                  <a:pt x="8382000" y="543560"/>
                </a:lnTo>
                <a:lnTo>
                  <a:pt x="8382000" y="108712"/>
                </a:lnTo>
                <a:lnTo>
                  <a:pt x="8373461" y="66383"/>
                </a:lnTo>
                <a:lnTo>
                  <a:pt x="8350170" y="31829"/>
                </a:lnTo>
                <a:lnTo>
                  <a:pt x="8315616" y="8538"/>
                </a:lnTo>
                <a:lnTo>
                  <a:pt x="8273288" y="0"/>
                </a:lnTo>
                <a:close/>
              </a:path>
            </a:pathLst>
          </a:custGeom>
          <a:solidFill>
            <a:srgbClr val="F9C09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2357" y="1836760"/>
            <a:ext cx="3630745" cy="291333"/>
          </a:xfrm>
          <a:custGeom>
            <a:avLst/>
            <a:gdLst/>
            <a:ahLst/>
            <a:cxnLst/>
            <a:rect l="l" t="t" r="r" b="b"/>
            <a:pathLst>
              <a:path w="8382000" h="652779">
                <a:moveTo>
                  <a:pt x="0" y="108712"/>
                </a:moveTo>
                <a:lnTo>
                  <a:pt x="8544" y="66383"/>
                </a:lnTo>
                <a:lnTo>
                  <a:pt x="31843" y="31829"/>
                </a:lnTo>
                <a:lnTo>
                  <a:pt x="66399" y="8538"/>
                </a:lnTo>
                <a:lnTo>
                  <a:pt x="108711" y="0"/>
                </a:lnTo>
                <a:lnTo>
                  <a:pt x="8273288" y="0"/>
                </a:lnTo>
                <a:lnTo>
                  <a:pt x="8315616" y="8538"/>
                </a:lnTo>
                <a:lnTo>
                  <a:pt x="8350170" y="31829"/>
                </a:lnTo>
                <a:lnTo>
                  <a:pt x="8373461" y="66383"/>
                </a:lnTo>
                <a:lnTo>
                  <a:pt x="8382000" y="108712"/>
                </a:lnTo>
                <a:lnTo>
                  <a:pt x="8382000" y="543560"/>
                </a:lnTo>
                <a:lnTo>
                  <a:pt x="8373461" y="585888"/>
                </a:lnTo>
                <a:lnTo>
                  <a:pt x="8350170" y="620442"/>
                </a:lnTo>
                <a:lnTo>
                  <a:pt x="8315616" y="643733"/>
                </a:lnTo>
                <a:lnTo>
                  <a:pt x="8273288" y="652271"/>
                </a:lnTo>
                <a:lnTo>
                  <a:pt x="108711" y="652271"/>
                </a:lnTo>
                <a:lnTo>
                  <a:pt x="66399" y="643733"/>
                </a:lnTo>
                <a:lnTo>
                  <a:pt x="31843" y="620442"/>
                </a:lnTo>
                <a:lnTo>
                  <a:pt x="8544" y="585888"/>
                </a:lnTo>
                <a:lnTo>
                  <a:pt x="0" y="543560"/>
                </a:lnTo>
                <a:lnTo>
                  <a:pt x="0" y="108712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32357" y="2219688"/>
            <a:ext cx="3630745" cy="287082"/>
          </a:xfrm>
          <a:custGeom>
            <a:avLst/>
            <a:gdLst/>
            <a:ahLst/>
            <a:cxnLst/>
            <a:rect l="l" t="t" r="r" b="b"/>
            <a:pathLst>
              <a:path w="8382000" h="643254">
                <a:moveTo>
                  <a:pt x="8274812" y="0"/>
                </a:moveTo>
                <a:lnTo>
                  <a:pt x="107188" y="0"/>
                </a:lnTo>
                <a:lnTo>
                  <a:pt x="65467" y="8425"/>
                </a:lnTo>
                <a:lnTo>
                  <a:pt x="31395" y="31400"/>
                </a:lnTo>
                <a:lnTo>
                  <a:pt x="8423" y="65472"/>
                </a:lnTo>
                <a:lnTo>
                  <a:pt x="0" y="107187"/>
                </a:lnTo>
                <a:lnTo>
                  <a:pt x="0" y="535939"/>
                </a:lnTo>
                <a:lnTo>
                  <a:pt x="8423" y="577655"/>
                </a:lnTo>
                <a:lnTo>
                  <a:pt x="31395" y="611727"/>
                </a:lnTo>
                <a:lnTo>
                  <a:pt x="65467" y="634702"/>
                </a:lnTo>
                <a:lnTo>
                  <a:pt x="107188" y="643128"/>
                </a:lnTo>
                <a:lnTo>
                  <a:pt x="8274812" y="643128"/>
                </a:lnTo>
                <a:lnTo>
                  <a:pt x="8316527" y="634702"/>
                </a:lnTo>
                <a:lnTo>
                  <a:pt x="8350599" y="611727"/>
                </a:lnTo>
                <a:lnTo>
                  <a:pt x="8373574" y="577655"/>
                </a:lnTo>
                <a:lnTo>
                  <a:pt x="8382000" y="535939"/>
                </a:lnTo>
                <a:lnTo>
                  <a:pt x="8382000" y="107187"/>
                </a:lnTo>
                <a:lnTo>
                  <a:pt x="8373574" y="65472"/>
                </a:lnTo>
                <a:lnTo>
                  <a:pt x="8350599" y="31400"/>
                </a:lnTo>
                <a:lnTo>
                  <a:pt x="8316527" y="8425"/>
                </a:lnTo>
                <a:lnTo>
                  <a:pt x="8274812" y="0"/>
                </a:lnTo>
                <a:close/>
              </a:path>
            </a:pathLst>
          </a:custGeom>
          <a:solidFill>
            <a:srgbClr val="B7DE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2357" y="2219688"/>
            <a:ext cx="3630745" cy="287082"/>
          </a:xfrm>
          <a:custGeom>
            <a:avLst/>
            <a:gdLst/>
            <a:ahLst/>
            <a:cxnLst/>
            <a:rect l="l" t="t" r="r" b="b"/>
            <a:pathLst>
              <a:path w="8382000" h="643254">
                <a:moveTo>
                  <a:pt x="0" y="107187"/>
                </a:moveTo>
                <a:lnTo>
                  <a:pt x="8423" y="65472"/>
                </a:lnTo>
                <a:lnTo>
                  <a:pt x="31395" y="31400"/>
                </a:lnTo>
                <a:lnTo>
                  <a:pt x="65467" y="8425"/>
                </a:lnTo>
                <a:lnTo>
                  <a:pt x="107188" y="0"/>
                </a:lnTo>
                <a:lnTo>
                  <a:pt x="8274812" y="0"/>
                </a:lnTo>
                <a:lnTo>
                  <a:pt x="8316527" y="8425"/>
                </a:lnTo>
                <a:lnTo>
                  <a:pt x="8350599" y="31400"/>
                </a:lnTo>
                <a:lnTo>
                  <a:pt x="8373574" y="65472"/>
                </a:lnTo>
                <a:lnTo>
                  <a:pt x="8382000" y="107187"/>
                </a:lnTo>
                <a:lnTo>
                  <a:pt x="8382000" y="535939"/>
                </a:lnTo>
                <a:lnTo>
                  <a:pt x="8373574" y="577655"/>
                </a:lnTo>
                <a:lnTo>
                  <a:pt x="8350599" y="611727"/>
                </a:lnTo>
                <a:lnTo>
                  <a:pt x="8316527" y="634702"/>
                </a:lnTo>
                <a:lnTo>
                  <a:pt x="8274812" y="643128"/>
                </a:lnTo>
                <a:lnTo>
                  <a:pt x="107188" y="643128"/>
                </a:lnTo>
                <a:lnTo>
                  <a:pt x="65467" y="634702"/>
                </a:lnTo>
                <a:lnTo>
                  <a:pt x="31395" y="611727"/>
                </a:lnTo>
                <a:lnTo>
                  <a:pt x="8423" y="577655"/>
                </a:lnTo>
                <a:lnTo>
                  <a:pt x="0" y="535939"/>
                </a:lnTo>
                <a:lnTo>
                  <a:pt x="0" y="107187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2357" y="2559086"/>
            <a:ext cx="3630745" cy="259876"/>
          </a:xfrm>
          <a:custGeom>
            <a:avLst/>
            <a:gdLst/>
            <a:ahLst/>
            <a:cxnLst/>
            <a:rect l="l" t="t" r="r" b="b"/>
            <a:pathLst>
              <a:path w="8382000" h="582295">
                <a:moveTo>
                  <a:pt x="8284972" y="0"/>
                </a:moveTo>
                <a:lnTo>
                  <a:pt x="97028" y="0"/>
                </a:lnTo>
                <a:lnTo>
                  <a:pt x="59262" y="7625"/>
                </a:lnTo>
                <a:lnTo>
                  <a:pt x="28421" y="28421"/>
                </a:lnTo>
                <a:lnTo>
                  <a:pt x="7625" y="59262"/>
                </a:lnTo>
                <a:lnTo>
                  <a:pt x="0" y="97028"/>
                </a:lnTo>
                <a:lnTo>
                  <a:pt x="0" y="485140"/>
                </a:lnTo>
                <a:lnTo>
                  <a:pt x="7625" y="522905"/>
                </a:lnTo>
                <a:lnTo>
                  <a:pt x="28421" y="553746"/>
                </a:lnTo>
                <a:lnTo>
                  <a:pt x="59262" y="574542"/>
                </a:lnTo>
                <a:lnTo>
                  <a:pt x="97028" y="582168"/>
                </a:lnTo>
                <a:lnTo>
                  <a:pt x="8284972" y="582168"/>
                </a:lnTo>
                <a:lnTo>
                  <a:pt x="8322742" y="574542"/>
                </a:lnTo>
                <a:lnTo>
                  <a:pt x="8353583" y="553746"/>
                </a:lnTo>
                <a:lnTo>
                  <a:pt x="8374376" y="522905"/>
                </a:lnTo>
                <a:lnTo>
                  <a:pt x="8382000" y="485140"/>
                </a:lnTo>
                <a:lnTo>
                  <a:pt x="8382000" y="97028"/>
                </a:lnTo>
                <a:lnTo>
                  <a:pt x="8374376" y="59262"/>
                </a:lnTo>
                <a:lnTo>
                  <a:pt x="8353583" y="28421"/>
                </a:lnTo>
                <a:lnTo>
                  <a:pt x="8322742" y="7625"/>
                </a:lnTo>
                <a:lnTo>
                  <a:pt x="8284972" y="0"/>
                </a:lnTo>
                <a:close/>
              </a:path>
            </a:pathLst>
          </a:custGeom>
          <a:solidFill>
            <a:srgbClr val="C3D59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2357" y="2559086"/>
            <a:ext cx="3630745" cy="259876"/>
          </a:xfrm>
          <a:custGeom>
            <a:avLst/>
            <a:gdLst/>
            <a:ahLst/>
            <a:cxnLst/>
            <a:rect l="l" t="t" r="r" b="b"/>
            <a:pathLst>
              <a:path w="8382000" h="582295">
                <a:moveTo>
                  <a:pt x="0" y="97028"/>
                </a:moveTo>
                <a:lnTo>
                  <a:pt x="7625" y="59262"/>
                </a:lnTo>
                <a:lnTo>
                  <a:pt x="28421" y="28421"/>
                </a:lnTo>
                <a:lnTo>
                  <a:pt x="59262" y="7625"/>
                </a:lnTo>
                <a:lnTo>
                  <a:pt x="97028" y="0"/>
                </a:lnTo>
                <a:lnTo>
                  <a:pt x="8284972" y="0"/>
                </a:lnTo>
                <a:lnTo>
                  <a:pt x="8322742" y="7625"/>
                </a:lnTo>
                <a:lnTo>
                  <a:pt x="8353583" y="28421"/>
                </a:lnTo>
                <a:lnTo>
                  <a:pt x="8374376" y="59262"/>
                </a:lnTo>
                <a:lnTo>
                  <a:pt x="8382000" y="97028"/>
                </a:lnTo>
                <a:lnTo>
                  <a:pt x="8382000" y="485140"/>
                </a:lnTo>
                <a:lnTo>
                  <a:pt x="8374376" y="522905"/>
                </a:lnTo>
                <a:lnTo>
                  <a:pt x="8353583" y="553746"/>
                </a:lnTo>
                <a:lnTo>
                  <a:pt x="8322742" y="574542"/>
                </a:lnTo>
                <a:lnTo>
                  <a:pt x="8284972" y="582168"/>
                </a:lnTo>
                <a:lnTo>
                  <a:pt x="97028" y="582168"/>
                </a:lnTo>
                <a:lnTo>
                  <a:pt x="59262" y="574542"/>
                </a:lnTo>
                <a:lnTo>
                  <a:pt x="28421" y="553746"/>
                </a:lnTo>
                <a:lnTo>
                  <a:pt x="7625" y="522905"/>
                </a:lnTo>
                <a:lnTo>
                  <a:pt x="0" y="485140"/>
                </a:lnTo>
                <a:lnTo>
                  <a:pt x="0" y="97028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65210" y="457972"/>
            <a:ext cx="3597892" cy="2291578"/>
          </a:xfrm>
          <a:prstGeom prst="rect">
            <a:avLst/>
          </a:prstGeom>
        </p:spPr>
        <p:txBody>
          <a:bodyPr vert="horz" wrap="square" lIns="0" tIns="16436" rIns="0" bIns="0" rtlCol="0">
            <a:spAutoFit/>
          </a:bodyPr>
          <a:lstStyle/>
          <a:p>
            <a:pPr marL="7522" marR="62958">
              <a:lnSpc>
                <a:spcPts val="768"/>
              </a:lnSpc>
              <a:spcBef>
                <a:spcPts val="129"/>
              </a:spcBef>
            </a:pPr>
            <a:r>
              <a:rPr sz="700" spc="-4" dirty="0">
                <a:latin typeface="Calibri"/>
                <a:cs typeface="Calibri"/>
              </a:rPr>
              <a:t>HTML5 </a:t>
            </a:r>
            <a:r>
              <a:rPr sz="700" spc="-2" dirty="0">
                <a:latin typeface="Arial"/>
                <a:cs typeface="Arial"/>
              </a:rPr>
              <a:t>giúp tạo ra tốt </a:t>
            </a:r>
            <a:r>
              <a:rPr sz="700" spc="-4" dirty="0">
                <a:latin typeface="Arial"/>
                <a:cs typeface="Arial"/>
              </a:rPr>
              <a:t>hơn </a:t>
            </a:r>
            <a:r>
              <a:rPr sz="700" spc="-2" dirty="0">
                <a:latin typeface="Arial"/>
                <a:cs typeface="Arial"/>
              </a:rPr>
              <a:t>và </a:t>
            </a:r>
            <a:r>
              <a:rPr sz="700" spc="-4" dirty="0">
                <a:latin typeface="Arial"/>
                <a:cs typeface="Arial"/>
              </a:rPr>
              <a:t>phong phú hơn </a:t>
            </a:r>
            <a:r>
              <a:rPr sz="700" spc="-2" dirty="0">
                <a:latin typeface="Arial"/>
                <a:cs typeface="Arial"/>
              </a:rPr>
              <a:t>các </a:t>
            </a:r>
            <a:r>
              <a:rPr sz="700" spc="-4" dirty="0">
                <a:latin typeface="Arial"/>
                <a:cs typeface="Arial"/>
              </a:rPr>
              <a:t>ứng dụng </a:t>
            </a:r>
            <a:r>
              <a:rPr sz="700" spc="-2" dirty="0">
                <a:latin typeface="Arial"/>
                <a:cs typeface="Arial"/>
              </a:rPr>
              <a:t>điện thoại di </a:t>
            </a:r>
            <a:r>
              <a:rPr sz="700" spc="-4" dirty="0">
                <a:latin typeface="Arial"/>
                <a:cs typeface="Arial"/>
              </a:rPr>
              <a:t>động bằng </a:t>
            </a:r>
            <a:r>
              <a:rPr sz="700" spc="-2" dirty="0">
                <a:latin typeface="Arial"/>
                <a:cs typeface="Arial"/>
              </a:rPr>
              <a:t>cách  sử </a:t>
            </a:r>
            <a:r>
              <a:rPr sz="700" spc="-4" dirty="0">
                <a:latin typeface="Arial"/>
                <a:cs typeface="Arial"/>
              </a:rPr>
              <a:t>dụng </a:t>
            </a:r>
            <a:r>
              <a:rPr sz="700" spc="-2" dirty="0">
                <a:latin typeface="Arial"/>
                <a:cs typeface="Arial"/>
              </a:rPr>
              <a:t>các API hỗ trợ các tính </a:t>
            </a:r>
            <a:r>
              <a:rPr sz="700" spc="-4" dirty="0">
                <a:latin typeface="Arial"/>
                <a:cs typeface="Arial"/>
              </a:rPr>
              <a:t>năng ứng dụng web </a:t>
            </a:r>
            <a:r>
              <a:rPr sz="700" spc="-2" dirty="0">
                <a:latin typeface="Arial"/>
                <a:cs typeface="Arial"/>
              </a:rPr>
              <a:t>tiên tiến cho các trình </a:t>
            </a:r>
            <a:r>
              <a:rPr sz="700" spc="-4" dirty="0">
                <a:latin typeface="Arial"/>
                <a:cs typeface="Arial"/>
              </a:rPr>
              <a:t>duyệt </a:t>
            </a:r>
            <a:r>
              <a:rPr sz="700" spc="-2" dirty="0">
                <a:latin typeface="Arial"/>
                <a:cs typeface="Arial"/>
              </a:rPr>
              <a:t>di</a:t>
            </a:r>
            <a:r>
              <a:rPr sz="700" spc="66" dirty="0">
                <a:latin typeface="Arial"/>
                <a:cs typeface="Arial"/>
              </a:rPr>
              <a:t> </a:t>
            </a:r>
            <a:r>
              <a:rPr sz="700" dirty="0">
                <a:latin typeface="Arial"/>
                <a:cs typeface="Arial"/>
              </a:rPr>
              <a:t>động</a:t>
            </a:r>
            <a:r>
              <a:rPr sz="700" dirty="0">
                <a:latin typeface="Calibri"/>
                <a:cs typeface="Calibri"/>
              </a:rPr>
              <a:t>.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7243" marR="2229">
              <a:lnSpc>
                <a:spcPts val="733"/>
              </a:lnSpc>
              <a:spcBef>
                <a:spcPts val="465"/>
              </a:spcBef>
            </a:pPr>
            <a:r>
              <a:rPr sz="700" spc="-2" dirty="0">
                <a:latin typeface="Arial"/>
                <a:cs typeface="Arial"/>
              </a:rPr>
              <a:t>Điện thoại thông minh thời </a:t>
            </a:r>
            <a:r>
              <a:rPr sz="700" spc="-4" dirty="0">
                <a:latin typeface="Arial"/>
                <a:cs typeface="Arial"/>
              </a:rPr>
              <a:t>đại mới </a:t>
            </a:r>
            <a:r>
              <a:rPr sz="700" spc="-2" dirty="0">
                <a:latin typeface="Arial"/>
                <a:cs typeface="Arial"/>
              </a:rPr>
              <a:t>với Apple </a:t>
            </a:r>
            <a:r>
              <a:rPr sz="700" spc="-4" dirty="0">
                <a:latin typeface="Arial"/>
                <a:cs typeface="Arial"/>
              </a:rPr>
              <a:t>iOS </a:t>
            </a:r>
            <a:r>
              <a:rPr sz="700" spc="-2" dirty="0">
                <a:latin typeface="Arial"/>
                <a:cs typeface="Arial"/>
              </a:rPr>
              <a:t>và </a:t>
            </a:r>
            <a:r>
              <a:rPr sz="700" spc="-4" dirty="0">
                <a:latin typeface="Arial"/>
                <a:cs typeface="Arial"/>
              </a:rPr>
              <a:t>Google </a:t>
            </a:r>
            <a:r>
              <a:rPr sz="700" spc="-2" dirty="0">
                <a:latin typeface="Arial"/>
                <a:cs typeface="Arial"/>
              </a:rPr>
              <a:t>Android là hệ điều </a:t>
            </a:r>
            <a:r>
              <a:rPr sz="700" spc="-4" dirty="0">
                <a:latin typeface="Arial"/>
                <a:cs typeface="Arial"/>
              </a:rPr>
              <a:t>hành </a:t>
            </a:r>
            <a:r>
              <a:rPr sz="700" spc="-2" dirty="0">
                <a:latin typeface="Arial"/>
                <a:cs typeface="Arial"/>
              </a:rPr>
              <a:t>hỗ trợ  trình </a:t>
            </a:r>
            <a:r>
              <a:rPr sz="700" spc="-4" dirty="0">
                <a:latin typeface="Arial"/>
                <a:cs typeface="Arial"/>
              </a:rPr>
              <a:t>duyệt </a:t>
            </a:r>
            <a:r>
              <a:rPr sz="700" spc="-2" dirty="0">
                <a:latin typeface="Arial"/>
                <a:cs typeface="Arial"/>
              </a:rPr>
              <a:t>tương thích</a:t>
            </a:r>
            <a:r>
              <a:rPr sz="700" spc="15" dirty="0">
                <a:latin typeface="Arial"/>
                <a:cs typeface="Arial"/>
              </a:rPr>
              <a:t> </a:t>
            </a:r>
            <a:r>
              <a:rPr sz="700" spc="-4" dirty="0">
                <a:latin typeface="Arial"/>
                <a:cs typeface="Arial"/>
              </a:rPr>
              <a:t>HTML5</a:t>
            </a:r>
            <a:r>
              <a:rPr sz="700" spc="-4" dirty="0">
                <a:latin typeface="Calibri"/>
                <a:cs typeface="Calibri"/>
              </a:rPr>
              <a:t>.</a:t>
            </a:r>
            <a:endParaRPr sz="700" dirty="0">
              <a:latin typeface="Calibri"/>
              <a:cs typeface="Calibri"/>
            </a:endParaRPr>
          </a:p>
          <a:p>
            <a:pPr>
              <a:spcBef>
                <a:spcPts val="2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6129" marR="69922">
              <a:lnSpc>
                <a:spcPts val="733"/>
              </a:lnSpc>
              <a:spcBef>
                <a:spcPts val="2"/>
              </a:spcBef>
            </a:pPr>
            <a:r>
              <a:rPr sz="700" spc="-4" dirty="0">
                <a:latin typeface="Arial"/>
                <a:cs typeface="Arial"/>
              </a:rPr>
              <a:t>HTML5 </a:t>
            </a:r>
            <a:r>
              <a:rPr sz="700" spc="-2" dirty="0">
                <a:latin typeface="Arial"/>
                <a:cs typeface="Arial"/>
              </a:rPr>
              <a:t>sẽ cố </a:t>
            </a:r>
            <a:r>
              <a:rPr sz="700" spc="-4" dirty="0">
                <a:latin typeface="Arial"/>
                <a:cs typeface="Arial"/>
              </a:rPr>
              <a:t>gắng </a:t>
            </a:r>
            <a:r>
              <a:rPr sz="700" spc="-2" dirty="0">
                <a:latin typeface="Arial"/>
                <a:cs typeface="Arial"/>
              </a:rPr>
              <a:t>để tích </a:t>
            </a:r>
            <a:r>
              <a:rPr sz="700" spc="-4" dirty="0">
                <a:latin typeface="Arial"/>
                <a:cs typeface="Arial"/>
              </a:rPr>
              <a:t>hợp </a:t>
            </a:r>
            <a:r>
              <a:rPr sz="700" spc="-2" dirty="0">
                <a:latin typeface="Arial"/>
                <a:cs typeface="Arial"/>
              </a:rPr>
              <a:t>tất cả các tính </a:t>
            </a:r>
            <a:r>
              <a:rPr sz="700" spc="-4" dirty="0">
                <a:latin typeface="Arial"/>
                <a:cs typeface="Arial"/>
              </a:rPr>
              <a:t>năng </a:t>
            </a:r>
            <a:r>
              <a:rPr sz="700" spc="-2" dirty="0">
                <a:latin typeface="Arial"/>
                <a:cs typeface="Arial"/>
              </a:rPr>
              <a:t>để triển khai các </a:t>
            </a:r>
            <a:r>
              <a:rPr sz="700" spc="-4" dirty="0">
                <a:latin typeface="Arial"/>
                <a:cs typeface="Arial"/>
              </a:rPr>
              <a:t>ứng dụng </a:t>
            </a:r>
            <a:r>
              <a:rPr sz="700" spc="-2" dirty="0">
                <a:latin typeface="Arial"/>
                <a:cs typeface="Arial"/>
              </a:rPr>
              <a:t>điện thoại  di </a:t>
            </a:r>
            <a:r>
              <a:rPr sz="700" spc="-4" dirty="0">
                <a:latin typeface="Arial"/>
                <a:cs typeface="Arial"/>
              </a:rPr>
              <a:t>động mà </a:t>
            </a:r>
            <a:r>
              <a:rPr sz="700" spc="-2" dirty="0">
                <a:latin typeface="Arial"/>
                <a:cs typeface="Arial"/>
              </a:rPr>
              <a:t>có thể tương thích trong tất cả các </a:t>
            </a:r>
            <a:r>
              <a:rPr sz="700" spc="-4" dirty="0">
                <a:latin typeface="Arial"/>
                <a:cs typeface="Arial"/>
              </a:rPr>
              <a:t>nền</a:t>
            </a:r>
            <a:r>
              <a:rPr sz="700" spc="33" dirty="0">
                <a:latin typeface="Arial"/>
                <a:cs typeface="Arial"/>
              </a:rPr>
              <a:t> </a:t>
            </a:r>
            <a:r>
              <a:rPr sz="700" spc="-2" dirty="0">
                <a:latin typeface="Arial"/>
                <a:cs typeface="Arial"/>
              </a:rPr>
              <a:t>tảng.</a:t>
            </a:r>
            <a:endParaRPr sz="700" dirty="0">
              <a:latin typeface="Arial"/>
              <a:cs typeface="Arial"/>
            </a:endParaRPr>
          </a:p>
          <a:p>
            <a:pPr>
              <a:spcBef>
                <a:spcPts val="7"/>
              </a:spcBef>
            </a:pPr>
            <a:endParaRPr sz="1000" dirty="0">
              <a:latin typeface="Times New Roman"/>
              <a:cs typeface="Times New Roman"/>
            </a:endParaRPr>
          </a:p>
          <a:p>
            <a:pPr marL="5571" marR="156280">
              <a:lnSpc>
                <a:spcPts val="733"/>
              </a:lnSpc>
            </a:pPr>
            <a:r>
              <a:rPr sz="700" spc="-4" dirty="0">
                <a:latin typeface="Arial"/>
                <a:cs typeface="Arial"/>
              </a:rPr>
              <a:t>HTML5 </a:t>
            </a:r>
            <a:r>
              <a:rPr sz="700" spc="-2" dirty="0">
                <a:latin typeface="Arial"/>
                <a:cs typeface="Arial"/>
              </a:rPr>
              <a:t>cung cấp các tính năng như chức năng </a:t>
            </a:r>
            <a:r>
              <a:rPr sz="700" spc="-4" dirty="0">
                <a:latin typeface="Arial"/>
                <a:cs typeface="Arial"/>
              </a:rPr>
              <a:t>kéo-và-thả, </a:t>
            </a:r>
            <a:r>
              <a:rPr sz="700" spc="-2" dirty="0">
                <a:latin typeface="Arial"/>
                <a:cs typeface="Arial"/>
              </a:rPr>
              <a:t>video </a:t>
            </a:r>
            <a:r>
              <a:rPr sz="700" spc="-4" dirty="0">
                <a:latin typeface="Arial"/>
                <a:cs typeface="Arial"/>
              </a:rPr>
              <a:t>nhúng </a:t>
            </a:r>
            <a:r>
              <a:rPr sz="700" spc="-2" dirty="0">
                <a:latin typeface="Arial"/>
                <a:cs typeface="Arial"/>
              </a:rPr>
              <a:t>trong </a:t>
            </a:r>
            <a:r>
              <a:rPr sz="700" spc="-4" dirty="0">
                <a:latin typeface="Arial"/>
                <a:cs typeface="Arial"/>
              </a:rPr>
              <a:t>một ứng  </a:t>
            </a:r>
            <a:r>
              <a:rPr sz="700" spc="-2" dirty="0">
                <a:latin typeface="Arial"/>
                <a:cs typeface="Arial"/>
              </a:rPr>
              <a:t>dụng, và khả năng thậm chí</a:t>
            </a:r>
            <a:r>
              <a:rPr sz="700" spc="11" dirty="0">
                <a:latin typeface="Arial"/>
                <a:cs typeface="Arial"/>
              </a:rPr>
              <a:t> </a:t>
            </a:r>
            <a:r>
              <a:rPr sz="700" spc="-4" dirty="0">
                <a:latin typeface="Arial"/>
                <a:cs typeface="Arial"/>
              </a:rPr>
              <a:t>ẩn.</a:t>
            </a:r>
            <a:endParaRPr sz="700" dirty="0">
              <a:latin typeface="Arial"/>
              <a:cs typeface="Arial"/>
            </a:endParaRPr>
          </a:p>
          <a:p>
            <a:pPr>
              <a:spcBef>
                <a:spcPts val="7"/>
              </a:spcBef>
            </a:pPr>
            <a:endParaRPr sz="1100" dirty="0">
              <a:latin typeface="Times New Roman"/>
              <a:cs typeface="Times New Roman"/>
            </a:endParaRPr>
          </a:p>
          <a:p>
            <a:pPr marL="6964" marR="69086">
              <a:lnSpc>
                <a:spcPts val="733"/>
              </a:lnSpc>
            </a:pPr>
            <a:r>
              <a:rPr sz="700" spc="-4" dirty="0">
                <a:latin typeface="Arial"/>
                <a:cs typeface="Arial"/>
              </a:rPr>
              <a:t>Như HTML5 </a:t>
            </a:r>
            <a:r>
              <a:rPr sz="700" spc="-2" dirty="0">
                <a:latin typeface="Arial"/>
                <a:cs typeface="Arial"/>
              </a:rPr>
              <a:t>tương thích với </a:t>
            </a:r>
            <a:r>
              <a:rPr sz="700" spc="-4" dirty="0">
                <a:latin typeface="Arial"/>
                <a:cs typeface="Arial"/>
              </a:rPr>
              <a:t>hầu hết </a:t>
            </a:r>
            <a:r>
              <a:rPr sz="700" spc="-2" dirty="0">
                <a:latin typeface="Arial"/>
                <a:cs typeface="Arial"/>
              </a:rPr>
              <a:t>các hệ điều </a:t>
            </a:r>
            <a:r>
              <a:rPr sz="700" spc="-4" dirty="0">
                <a:latin typeface="Arial"/>
                <a:cs typeface="Arial"/>
              </a:rPr>
              <a:t>hành </a:t>
            </a:r>
            <a:r>
              <a:rPr sz="700" spc="-2" dirty="0">
                <a:latin typeface="Arial"/>
                <a:cs typeface="Arial"/>
              </a:rPr>
              <a:t>di </a:t>
            </a:r>
            <a:r>
              <a:rPr sz="700" spc="-4" dirty="0">
                <a:latin typeface="Arial"/>
                <a:cs typeface="Arial"/>
              </a:rPr>
              <a:t>động, </a:t>
            </a:r>
            <a:r>
              <a:rPr sz="700" spc="-2" dirty="0">
                <a:latin typeface="Arial"/>
                <a:cs typeface="Arial"/>
              </a:rPr>
              <a:t>tối đa </a:t>
            </a:r>
            <a:r>
              <a:rPr sz="700" spc="-4" dirty="0">
                <a:latin typeface="Arial"/>
                <a:cs typeface="Arial"/>
              </a:rPr>
              <a:t>30% </a:t>
            </a:r>
            <a:r>
              <a:rPr sz="700" spc="-2" dirty="0">
                <a:latin typeface="Arial"/>
                <a:cs typeface="Arial"/>
              </a:rPr>
              <a:t>chi </a:t>
            </a:r>
            <a:r>
              <a:rPr sz="700" spc="-4" dirty="0">
                <a:latin typeface="Arial"/>
                <a:cs typeface="Arial"/>
              </a:rPr>
              <a:t>phí </a:t>
            </a:r>
            <a:r>
              <a:rPr sz="700" spc="-2" dirty="0">
                <a:latin typeface="Arial"/>
                <a:cs typeface="Arial"/>
              </a:rPr>
              <a:t>cho sự  </a:t>
            </a:r>
            <a:r>
              <a:rPr sz="700" spc="-4" dirty="0">
                <a:latin typeface="Arial"/>
                <a:cs typeface="Arial"/>
              </a:rPr>
              <a:t>phát </a:t>
            </a:r>
            <a:r>
              <a:rPr sz="700" spc="-2" dirty="0">
                <a:latin typeface="Arial"/>
                <a:cs typeface="Arial"/>
              </a:rPr>
              <a:t>triển cho các hệ thống điều </a:t>
            </a:r>
            <a:r>
              <a:rPr sz="700" spc="-4" dirty="0">
                <a:latin typeface="Arial"/>
                <a:cs typeface="Arial"/>
              </a:rPr>
              <a:t>hành </a:t>
            </a:r>
            <a:r>
              <a:rPr sz="700" spc="-2" dirty="0">
                <a:latin typeface="Arial"/>
                <a:cs typeface="Arial"/>
              </a:rPr>
              <a:t>khác </a:t>
            </a:r>
            <a:r>
              <a:rPr sz="700" spc="-4" dirty="0">
                <a:latin typeface="Arial"/>
                <a:cs typeface="Arial"/>
              </a:rPr>
              <a:t>nhau được </a:t>
            </a:r>
            <a:r>
              <a:rPr sz="700" spc="-4" dirty="0">
                <a:latin typeface="Calibri"/>
                <a:cs typeface="Calibri"/>
              </a:rPr>
              <a:t>tiết</a:t>
            </a:r>
            <a:r>
              <a:rPr sz="700" spc="50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kiệm</a:t>
            </a:r>
            <a:r>
              <a:rPr sz="700" spc="-2" dirty="0">
                <a:latin typeface="Arial"/>
                <a:cs typeface="Arial"/>
              </a:rPr>
              <a:t>.</a:t>
            </a:r>
            <a:endParaRPr sz="70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6686" marR="27579">
              <a:lnSpc>
                <a:spcPts val="733"/>
              </a:lnSpc>
              <a:spcBef>
                <a:spcPts val="575"/>
              </a:spcBef>
            </a:pPr>
            <a:r>
              <a:rPr sz="700" spc="-4" dirty="0">
                <a:latin typeface="Arial"/>
                <a:cs typeface="Arial"/>
              </a:rPr>
              <a:t>Ngoài </a:t>
            </a:r>
            <a:r>
              <a:rPr sz="700" spc="-2" dirty="0">
                <a:latin typeface="Arial"/>
                <a:cs typeface="Arial"/>
              </a:rPr>
              <a:t>ra, có </a:t>
            </a:r>
            <a:r>
              <a:rPr sz="700" spc="-4" dirty="0">
                <a:latin typeface="Arial"/>
                <a:cs typeface="Arial"/>
              </a:rPr>
              <a:t>một </a:t>
            </a:r>
            <a:r>
              <a:rPr sz="700" spc="-2" dirty="0">
                <a:latin typeface="Arial"/>
                <a:cs typeface="Arial"/>
              </a:rPr>
              <a:t>sự </a:t>
            </a:r>
            <a:r>
              <a:rPr sz="700" spc="-4" dirty="0">
                <a:latin typeface="Arial"/>
                <a:cs typeface="Arial"/>
              </a:rPr>
              <a:t>phụ </a:t>
            </a:r>
            <a:r>
              <a:rPr sz="700" spc="-2" dirty="0">
                <a:latin typeface="Arial"/>
                <a:cs typeface="Arial"/>
              </a:rPr>
              <a:t>thuộc giảm trong các thành phần của </a:t>
            </a:r>
            <a:r>
              <a:rPr sz="700" spc="-4" dirty="0">
                <a:latin typeface="Arial"/>
                <a:cs typeface="Arial"/>
              </a:rPr>
              <a:t>bên </a:t>
            </a:r>
            <a:r>
              <a:rPr sz="700" spc="-2" dirty="0">
                <a:latin typeface="Arial"/>
                <a:cs typeface="Arial"/>
              </a:rPr>
              <a:t>thứ </a:t>
            </a:r>
            <a:r>
              <a:rPr sz="700" spc="-4" dirty="0">
                <a:latin typeface="Arial"/>
                <a:cs typeface="Arial"/>
              </a:rPr>
              <a:t>ba, </a:t>
            </a:r>
            <a:r>
              <a:rPr sz="700" spc="-2" dirty="0">
                <a:latin typeface="Arial"/>
                <a:cs typeface="Arial"/>
              </a:rPr>
              <a:t>do đó làm </a:t>
            </a:r>
            <a:r>
              <a:rPr sz="700" spc="-4" dirty="0">
                <a:latin typeface="Arial"/>
                <a:cs typeface="Arial"/>
              </a:rPr>
              <a:t>giảm  </a:t>
            </a:r>
            <a:r>
              <a:rPr sz="700" spc="-2" dirty="0">
                <a:latin typeface="Arial"/>
                <a:cs typeface="Arial"/>
              </a:rPr>
              <a:t>chi </a:t>
            </a:r>
            <a:r>
              <a:rPr sz="700" spc="-4" dirty="0">
                <a:latin typeface="Arial"/>
                <a:cs typeface="Arial"/>
              </a:rPr>
              <a:t>phí </a:t>
            </a:r>
            <a:r>
              <a:rPr sz="700" spc="-2" dirty="0">
                <a:latin typeface="Arial"/>
                <a:cs typeface="Arial"/>
              </a:rPr>
              <a:t>cấp giấy</a:t>
            </a:r>
            <a:r>
              <a:rPr sz="700" spc="2" dirty="0">
                <a:latin typeface="Arial"/>
                <a:cs typeface="Arial"/>
              </a:rPr>
              <a:t> </a:t>
            </a:r>
            <a:r>
              <a:rPr sz="700" spc="-4" dirty="0">
                <a:latin typeface="Arial"/>
                <a:cs typeface="Arial"/>
              </a:rPr>
              <a:t>phép.</a:t>
            </a:r>
            <a:endParaRPr sz="700" dirty="0">
              <a:latin typeface="Arial"/>
              <a:cs typeface="Arial"/>
            </a:endParaRPr>
          </a:p>
          <a:p>
            <a:pPr>
              <a:spcBef>
                <a:spcPts val="22"/>
              </a:spcBef>
            </a:pPr>
            <a:endParaRPr sz="1100" dirty="0">
              <a:latin typeface="Times New Roman"/>
              <a:cs typeface="Times New Roman"/>
            </a:endParaRPr>
          </a:p>
          <a:p>
            <a:pPr marL="5571"/>
            <a:r>
              <a:rPr sz="700" spc="-2" dirty="0">
                <a:latin typeface="Arial"/>
                <a:cs typeface="Arial"/>
              </a:rPr>
              <a:t>Tất cả các thành phần cần thiết sẽ được có sẵn thông qua trình </a:t>
            </a:r>
            <a:r>
              <a:rPr sz="700" spc="-4" dirty="0">
                <a:latin typeface="Arial"/>
                <a:cs typeface="Arial"/>
              </a:rPr>
              <a:t>duyệt </a:t>
            </a:r>
            <a:r>
              <a:rPr sz="700" spc="-2" dirty="0">
                <a:latin typeface="Arial"/>
                <a:cs typeface="Arial"/>
              </a:rPr>
              <a:t>trong</a:t>
            </a:r>
            <a:r>
              <a:rPr sz="700" spc="70" dirty="0">
                <a:latin typeface="Arial"/>
                <a:cs typeface="Arial"/>
              </a:rPr>
              <a:t> </a:t>
            </a:r>
            <a:r>
              <a:rPr sz="700" spc="-2" dirty="0">
                <a:latin typeface="Arial"/>
                <a:cs typeface="Arial"/>
              </a:rPr>
              <a:t>HTML5.</a:t>
            </a:r>
            <a:endParaRPr sz="7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7628" y="72777"/>
            <a:ext cx="3923185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9785" y="53934"/>
            <a:ext cx="3695659" cy="174903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4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LỢI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ÍCH CỦA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HTML5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VỚI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VIỆC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PHÁT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TRIỂN</a:t>
            </a:r>
            <a:r>
              <a:rPr lang="vi-VN" sz="1100" b="1" spc="7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MOBILE</a:t>
            </a:r>
          </a:p>
        </p:txBody>
      </p:sp>
      <p:sp>
        <p:nvSpPr>
          <p:cNvPr id="32" name="object 32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18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290130" y="374425"/>
            <a:ext cx="2781921" cy="210281"/>
          </a:xfrm>
          <a:custGeom>
            <a:avLst/>
            <a:gdLst/>
            <a:ahLst/>
            <a:cxnLst/>
            <a:rect l="l" t="t" r="r" b="b"/>
            <a:pathLst>
              <a:path w="6422390" h="471169">
                <a:moveTo>
                  <a:pt x="6375146" y="0"/>
                </a:moveTo>
                <a:lnTo>
                  <a:pt x="47040" y="0"/>
                </a:lnTo>
                <a:lnTo>
                  <a:pt x="28733" y="3700"/>
                </a:lnTo>
                <a:lnTo>
                  <a:pt x="13781" y="13795"/>
                </a:lnTo>
                <a:lnTo>
                  <a:pt x="3697" y="28771"/>
                </a:lnTo>
                <a:lnTo>
                  <a:pt x="0" y="47116"/>
                </a:lnTo>
                <a:lnTo>
                  <a:pt x="0" y="423799"/>
                </a:lnTo>
                <a:lnTo>
                  <a:pt x="3697" y="442144"/>
                </a:lnTo>
                <a:lnTo>
                  <a:pt x="13781" y="457120"/>
                </a:lnTo>
                <a:lnTo>
                  <a:pt x="28733" y="467215"/>
                </a:lnTo>
                <a:lnTo>
                  <a:pt x="47040" y="470915"/>
                </a:lnTo>
                <a:lnTo>
                  <a:pt x="6375146" y="470915"/>
                </a:lnTo>
                <a:lnTo>
                  <a:pt x="6393418" y="467215"/>
                </a:lnTo>
                <a:lnTo>
                  <a:pt x="6408356" y="457120"/>
                </a:lnTo>
                <a:lnTo>
                  <a:pt x="6418437" y="442144"/>
                </a:lnTo>
                <a:lnTo>
                  <a:pt x="6422135" y="423799"/>
                </a:lnTo>
                <a:lnTo>
                  <a:pt x="6422135" y="47116"/>
                </a:lnTo>
                <a:lnTo>
                  <a:pt x="6418437" y="28771"/>
                </a:lnTo>
                <a:lnTo>
                  <a:pt x="6408356" y="13795"/>
                </a:lnTo>
                <a:lnTo>
                  <a:pt x="6393418" y="3700"/>
                </a:lnTo>
                <a:lnTo>
                  <a:pt x="6375146" y="0"/>
                </a:lnTo>
                <a:close/>
              </a:path>
            </a:pathLst>
          </a:custGeom>
          <a:solidFill>
            <a:srgbClr val="6F2F9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290130" y="374425"/>
            <a:ext cx="2781921" cy="210281"/>
          </a:xfrm>
          <a:custGeom>
            <a:avLst/>
            <a:gdLst/>
            <a:ahLst/>
            <a:cxnLst/>
            <a:rect l="l" t="t" r="r" b="b"/>
            <a:pathLst>
              <a:path w="6422390" h="471169">
                <a:moveTo>
                  <a:pt x="0" y="47116"/>
                </a:moveTo>
                <a:lnTo>
                  <a:pt x="3697" y="28771"/>
                </a:lnTo>
                <a:lnTo>
                  <a:pt x="13781" y="13795"/>
                </a:lnTo>
                <a:lnTo>
                  <a:pt x="28733" y="3700"/>
                </a:lnTo>
                <a:lnTo>
                  <a:pt x="47040" y="0"/>
                </a:lnTo>
                <a:lnTo>
                  <a:pt x="6375146" y="0"/>
                </a:lnTo>
                <a:lnTo>
                  <a:pt x="6393418" y="3700"/>
                </a:lnTo>
                <a:lnTo>
                  <a:pt x="6408356" y="13795"/>
                </a:lnTo>
                <a:lnTo>
                  <a:pt x="6418437" y="28771"/>
                </a:lnTo>
                <a:lnTo>
                  <a:pt x="6422135" y="47116"/>
                </a:lnTo>
                <a:lnTo>
                  <a:pt x="6422135" y="423799"/>
                </a:lnTo>
                <a:lnTo>
                  <a:pt x="6418437" y="442144"/>
                </a:lnTo>
                <a:lnTo>
                  <a:pt x="6408356" y="457120"/>
                </a:lnTo>
                <a:lnTo>
                  <a:pt x="6393418" y="467215"/>
                </a:lnTo>
                <a:lnTo>
                  <a:pt x="6375146" y="470915"/>
                </a:lnTo>
                <a:lnTo>
                  <a:pt x="47040" y="470915"/>
                </a:lnTo>
                <a:lnTo>
                  <a:pt x="28733" y="467215"/>
                </a:lnTo>
                <a:lnTo>
                  <a:pt x="13781" y="457120"/>
                </a:lnTo>
                <a:lnTo>
                  <a:pt x="3697" y="442144"/>
                </a:lnTo>
                <a:lnTo>
                  <a:pt x="0" y="423799"/>
                </a:lnTo>
                <a:lnTo>
                  <a:pt x="0" y="4711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68706" y="584593"/>
            <a:ext cx="236549" cy="157003"/>
          </a:xfrm>
          <a:custGeom>
            <a:avLst/>
            <a:gdLst/>
            <a:ahLst/>
            <a:cxnLst/>
            <a:rect l="l" t="t" r="r" b="b"/>
            <a:pathLst>
              <a:path w="546100" h="351789">
                <a:moveTo>
                  <a:pt x="0" y="0"/>
                </a:moveTo>
                <a:lnTo>
                  <a:pt x="0" y="351409"/>
                </a:lnTo>
                <a:lnTo>
                  <a:pt x="545846" y="351409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05035" y="632204"/>
            <a:ext cx="2849310" cy="218500"/>
          </a:xfrm>
          <a:custGeom>
            <a:avLst/>
            <a:gdLst/>
            <a:ahLst/>
            <a:cxnLst/>
            <a:rect l="l" t="t" r="r" b="b"/>
            <a:pathLst>
              <a:path w="6577965" h="489585">
                <a:moveTo>
                  <a:pt x="6528561" y="0"/>
                </a:moveTo>
                <a:lnTo>
                  <a:pt x="49021" y="0"/>
                </a:lnTo>
                <a:lnTo>
                  <a:pt x="29950" y="3835"/>
                </a:lnTo>
                <a:lnTo>
                  <a:pt x="14366" y="14303"/>
                </a:lnTo>
                <a:lnTo>
                  <a:pt x="3855" y="29843"/>
                </a:lnTo>
                <a:lnTo>
                  <a:pt x="0" y="48894"/>
                </a:lnTo>
                <a:lnTo>
                  <a:pt x="0" y="440308"/>
                </a:lnTo>
                <a:lnTo>
                  <a:pt x="3855" y="459360"/>
                </a:lnTo>
                <a:lnTo>
                  <a:pt x="14366" y="474900"/>
                </a:lnTo>
                <a:lnTo>
                  <a:pt x="29950" y="485368"/>
                </a:lnTo>
                <a:lnTo>
                  <a:pt x="49021" y="489203"/>
                </a:lnTo>
                <a:lnTo>
                  <a:pt x="6528561" y="489203"/>
                </a:lnTo>
                <a:lnTo>
                  <a:pt x="6547633" y="485368"/>
                </a:lnTo>
                <a:lnTo>
                  <a:pt x="6563217" y="474900"/>
                </a:lnTo>
                <a:lnTo>
                  <a:pt x="6573728" y="459360"/>
                </a:lnTo>
                <a:lnTo>
                  <a:pt x="6577583" y="440308"/>
                </a:lnTo>
                <a:lnTo>
                  <a:pt x="6577583" y="48894"/>
                </a:lnTo>
                <a:lnTo>
                  <a:pt x="6573728" y="29843"/>
                </a:lnTo>
                <a:lnTo>
                  <a:pt x="6563217" y="14303"/>
                </a:lnTo>
                <a:lnTo>
                  <a:pt x="6547633" y="3835"/>
                </a:lnTo>
                <a:lnTo>
                  <a:pt x="6528561" y="0"/>
                </a:lnTo>
                <a:close/>
              </a:path>
            </a:pathLst>
          </a:custGeom>
          <a:solidFill>
            <a:srgbClr val="CCC1DA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805035" y="632204"/>
            <a:ext cx="2849310" cy="218500"/>
          </a:xfrm>
          <a:custGeom>
            <a:avLst/>
            <a:gdLst/>
            <a:ahLst/>
            <a:cxnLst/>
            <a:rect l="l" t="t" r="r" b="b"/>
            <a:pathLst>
              <a:path w="6577965" h="489585">
                <a:moveTo>
                  <a:pt x="0" y="48894"/>
                </a:moveTo>
                <a:lnTo>
                  <a:pt x="3855" y="29843"/>
                </a:lnTo>
                <a:lnTo>
                  <a:pt x="14366" y="14303"/>
                </a:lnTo>
                <a:lnTo>
                  <a:pt x="29950" y="3835"/>
                </a:lnTo>
                <a:lnTo>
                  <a:pt x="49021" y="0"/>
                </a:lnTo>
                <a:lnTo>
                  <a:pt x="6528561" y="0"/>
                </a:lnTo>
                <a:lnTo>
                  <a:pt x="6547633" y="3835"/>
                </a:lnTo>
                <a:lnTo>
                  <a:pt x="6563217" y="14303"/>
                </a:lnTo>
                <a:lnTo>
                  <a:pt x="6573728" y="29843"/>
                </a:lnTo>
                <a:lnTo>
                  <a:pt x="6577583" y="48894"/>
                </a:lnTo>
                <a:lnTo>
                  <a:pt x="6577583" y="97811"/>
                </a:lnTo>
                <a:lnTo>
                  <a:pt x="6577583" y="146736"/>
                </a:lnTo>
                <a:lnTo>
                  <a:pt x="6577583" y="440308"/>
                </a:lnTo>
                <a:lnTo>
                  <a:pt x="6573728" y="459360"/>
                </a:lnTo>
                <a:lnTo>
                  <a:pt x="6563217" y="474900"/>
                </a:lnTo>
                <a:lnTo>
                  <a:pt x="6547633" y="485368"/>
                </a:lnTo>
                <a:lnTo>
                  <a:pt x="6528561" y="489203"/>
                </a:lnTo>
                <a:lnTo>
                  <a:pt x="49021" y="489203"/>
                </a:lnTo>
                <a:lnTo>
                  <a:pt x="29950" y="485368"/>
                </a:lnTo>
                <a:lnTo>
                  <a:pt x="14366" y="474900"/>
                </a:lnTo>
                <a:lnTo>
                  <a:pt x="3855" y="459360"/>
                </a:lnTo>
                <a:lnTo>
                  <a:pt x="0" y="440308"/>
                </a:lnTo>
                <a:lnTo>
                  <a:pt x="0" y="4889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68706" y="584593"/>
            <a:ext cx="236549" cy="458538"/>
          </a:xfrm>
          <a:custGeom>
            <a:avLst/>
            <a:gdLst/>
            <a:ahLst/>
            <a:cxnLst/>
            <a:rect l="l" t="t" r="r" b="b"/>
            <a:pathLst>
              <a:path w="546100" h="1027430">
                <a:moveTo>
                  <a:pt x="0" y="0"/>
                </a:moveTo>
                <a:lnTo>
                  <a:pt x="0" y="1027176"/>
                </a:lnTo>
                <a:lnTo>
                  <a:pt x="545846" y="102717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05035" y="928752"/>
            <a:ext cx="2857286" cy="227852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6544817" y="0"/>
                </a:moveTo>
                <a:lnTo>
                  <a:pt x="51054" y="0"/>
                </a:lnTo>
                <a:lnTo>
                  <a:pt x="31182" y="4012"/>
                </a:lnTo>
                <a:lnTo>
                  <a:pt x="14954" y="14954"/>
                </a:lnTo>
                <a:lnTo>
                  <a:pt x="4012" y="31182"/>
                </a:lnTo>
                <a:lnTo>
                  <a:pt x="0" y="51053"/>
                </a:lnTo>
                <a:lnTo>
                  <a:pt x="0" y="459486"/>
                </a:lnTo>
                <a:lnTo>
                  <a:pt x="4012" y="479357"/>
                </a:lnTo>
                <a:lnTo>
                  <a:pt x="14954" y="495585"/>
                </a:lnTo>
                <a:lnTo>
                  <a:pt x="31182" y="506527"/>
                </a:lnTo>
                <a:lnTo>
                  <a:pt x="51054" y="510539"/>
                </a:lnTo>
                <a:lnTo>
                  <a:pt x="6544817" y="510539"/>
                </a:lnTo>
                <a:lnTo>
                  <a:pt x="6564689" y="506527"/>
                </a:lnTo>
                <a:lnTo>
                  <a:pt x="6580917" y="495585"/>
                </a:lnTo>
                <a:lnTo>
                  <a:pt x="6591859" y="479357"/>
                </a:lnTo>
                <a:lnTo>
                  <a:pt x="6595872" y="459486"/>
                </a:lnTo>
                <a:lnTo>
                  <a:pt x="6595872" y="51053"/>
                </a:lnTo>
                <a:lnTo>
                  <a:pt x="6591859" y="31182"/>
                </a:lnTo>
                <a:lnTo>
                  <a:pt x="6580917" y="14954"/>
                </a:lnTo>
                <a:lnTo>
                  <a:pt x="6564689" y="4012"/>
                </a:lnTo>
                <a:lnTo>
                  <a:pt x="6544817" y="0"/>
                </a:lnTo>
                <a:close/>
              </a:path>
            </a:pathLst>
          </a:custGeom>
          <a:solidFill>
            <a:srgbClr val="F9C090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05035" y="928752"/>
            <a:ext cx="2857286" cy="227852"/>
          </a:xfrm>
          <a:custGeom>
            <a:avLst/>
            <a:gdLst/>
            <a:ahLst/>
            <a:cxnLst/>
            <a:rect l="l" t="t" r="r" b="b"/>
            <a:pathLst>
              <a:path w="6596380" h="510539">
                <a:moveTo>
                  <a:pt x="0" y="51053"/>
                </a:moveTo>
                <a:lnTo>
                  <a:pt x="4012" y="31182"/>
                </a:lnTo>
                <a:lnTo>
                  <a:pt x="14954" y="14954"/>
                </a:lnTo>
                <a:lnTo>
                  <a:pt x="31182" y="4012"/>
                </a:lnTo>
                <a:lnTo>
                  <a:pt x="51054" y="0"/>
                </a:lnTo>
                <a:lnTo>
                  <a:pt x="6544817" y="0"/>
                </a:lnTo>
                <a:lnTo>
                  <a:pt x="6564689" y="4012"/>
                </a:lnTo>
                <a:lnTo>
                  <a:pt x="6580917" y="14954"/>
                </a:lnTo>
                <a:lnTo>
                  <a:pt x="6591859" y="31182"/>
                </a:lnTo>
                <a:lnTo>
                  <a:pt x="6595872" y="51053"/>
                </a:lnTo>
                <a:lnTo>
                  <a:pt x="6595872" y="459486"/>
                </a:lnTo>
                <a:lnTo>
                  <a:pt x="6591859" y="479357"/>
                </a:lnTo>
                <a:lnTo>
                  <a:pt x="6580917" y="495585"/>
                </a:lnTo>
                <a:lnTo>
                  <a:pt x="6564689" y="506527"/>
                </a:lnTo>
                <a:lnTo>
                  <a:pt x="6544817" y="510539"/>
                </a:lnTo>
                <a:lnTo>
                  <a:pt x="51054" y="510539"/>
                </a:lnTo>
                <a:lnTo>
                  <a:pt x="31182" y="506527"/>
                </a:lnTo>
                <a:lnTo>
                  <a:pt x="14954" y="495585"/>
                </a:lnTo>
                <a:lnTo>
                  <a:pt x="4012" y="479357"/>
                </a:lnTo>
                <a:lnTo>
                  <a:pt x="0" y="459486"/>
                </a:lnTo>
                <a:lnTo>
                  <a:pt x="0" y="51053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68706" y="584593"/>
            <a:ext cx="236549" cy="758657"/>
          </a:xfrm>
          <a:custGeom>
            <a:avLst/>
            <a:gdLst/>
            <a:ahLst/>
            <a:cxnLst/>
            <a:rect l="l" t="t" r="r" b="b"/>
            <a:pathLst>
              <a:path w="546100" h="1699895">
                <a:moveTo>
                  <a:pt x="0" y="0"/>
                </a:moveTo>
                <a:lnTo>
                  <a:pt x="0" y="1699514"/>
                </a:lnTo>
                <a:lnTo>
                  <a:pt x="545846" y="1699514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05035" y="1223260"/>
            <a:ext cx="2837482" cy="239471"/>
          </a:xfrm>
          <a:custGeom>
            <a:avLst/>
            <a:gdLst/>
            <a:ahLst/>
            <a:cxnLst/>
            <a:rect l="l" t="t" r="r" b="b"/>
            <a:pathLst>
              <a:path w="6550659" h="536575">
                <a:moveTo>
                  <a:pt x="6496431" y="0"/>
                </a:moveTo>
                <a:lnTo>
                  <a:pt x="53720" y="0"/>
                </a:lnTo>
                <a:lnTo>
                  <a:pt x="32789" y="4212"/>
                </a:lnTo>
                <a:lnTo>
                  <a:pt x="15716" y="15700"/>
                </a:lnTo>
                <a:lnTo>
                  <a:pt x="4214" y="32736"/>
                </a:lnTo>
                <a:lnTo>
                  <a:pt x="0" y="53594"/>
                </a:lnTo>
                <a:lnTo>
                  <a:pt x="0" y="482853"/>
                </a:lnTo>
                <a:lnTo>
                  <a:pt x="4214" y="503711"/>
                </a:lnTo>
                <a:lnTo>
                  <a:pt x="15716" y="520747"/>
                </a:lnTo>
                <a:lnTo>
                  <a:pt x="32789" y="532235"/>
                </a:lnTo>
                <a:lnTo>
                  <a:pt x="53720" y="536448"/>
                </a:lnTo>
                <a:lnTo>
                  <a:pt x="6496431" y="536448"/>
                </a:lnTo>
                <a:lnTo>
                  <a:pt x="6517362" y="532235"/>
                </a:lnTo>
                <a:lnTo>
                  <a:pt x="6534435" y="520747"/>
                </a:lnTo>
                <a:lnTo>
                  <a:pt x="6545937" y="503711"/>
                </a:lnTo>
                <a:lnTo>
                  <a:pt x="6550152" y="482853"/>
                </a:lnTo>
                <a:lnTo>
                  <a:pt x="6550152" y="53594"/>
                </a:lnTo>
                <a:lnTo>
                  <a:pt x="6545937" y="32736"/>
                </a:lnTo>
                <a:lnTo>
                  <a:pt x="6534435" y="15700"/>
                </a:lnTo>
                <a:lnTo>
                  <a:pt x="6517362" y="4212"/>
                </a:lnTo>
                <a:lnTo>
                  <a:pt x="6496431" y="0"/>
                </a:lnTo>
                <a:close/>
              </a:path>
            </a:pathLst>
          </a:custGeom>
          <a:solidFill>
            <a:srgbClr val="C3D59B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05035" y="1223260"/>
            <a:ext cx="2837482" cy="239471"/>
          </a:xfrm>
          <a:custGeom>
            <a:avLst/>
            <a:gdLst/>
            <a:ahLst/>
            <a:cxnLst/>
            <a:rect l="l" t="t" r="r" b="b"/>
            <a:pathLst>
              <a:path w="6550659" h="536575">
                <a:moveTo>
                  <a:pt x="0" y="53594"/>
                </a:moveTo>
                <a:lnTo>
                  <a:pt x="4214" y="32736"/>
                </a:lnTo>
                <a:lnTo>
                  <a:pt x="15716" y="15700"/>
                </a:lnTo>
                <a:lnTo>
                  <a:pt x="32789" y="4212"/>
                </a:lnTo>
                <a:lnTo>
                  <a:pt x="53720" y="0"/>
                </a:lnTo>
                <a:lnTo>
                  <a:pt x="6496431" y="0"/>
                </a:lnTo>
                <a:lnTo>
                  <a:pt x="6517362" y="4212"/>
                </a:lnTo>
                <a:lnTo>
                  <a:pt x="6534435" y="15700"/>
                </a:lnTo>
                <a:lnTo>
                  <a:pt x="6545937" y="32736"/>
                </a:lnTo>
                <a:lnTo>
                  <a:pt x="6550152" y="53594"/>
                </a:lnTo>
                <a:lnTo>
                  <a:pt x="6550152" y="482853"/>
                </a:lnTo>
                <a:lnTo>
                  <a:pt x="6545937" y="503711"/>
                </a:lnTo>
                <a:lnTo>
                  <a:pt x="6534435" y="520747"/>
                </a:lnTo>
                <a:lnTo>
                  <a:pt x="6517362" y="532235"/>
                </a:lnTo>
                <a:lnTo>
                  <a:pt x="6496431" y="536448"/>
                </a:lnTo>
                <a:lnTo>
                  <a:pt x="53720" y="536448"/>
                </a:lnTo>
                <a:lnTo>
                  <a:pt x="32789" y="532235"/>
                </a:lnTo>
                <a:lnTo>
                  <a:pt x="15716" y="520747"/>
                </a:lnTo>
                <a:lnTo>
                  <a:pt x="4214" y="503711"/>
                </a:lnTo>
                <a:lnTo>
                  <a:pt x="0" y="482853"/>
                </a:lnTo>
                <a:lnTo>
                  <a:pt x="0" y="53594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68706" y="584594"/>
            <a:ext cx="253052" cy="1046589"/>
          </a:xfrm>
          <a:custGeom>
            <a:avLst/>
            <a:gdLst/>
            <a:ahLst/>
            <a:cxnLst/>
            <a:rect l="l" t="t" r="r" b="b"/>
            <a:pathLst>
              <a:path w="584200" h="2345054">
                <a:moveTo>
                  <a:pt x="0" y="0"/>
                </a:moveTo>
                <a:lnTo>
                  <a:pt x="0" y="2344547"/>
                </a:lnTo>
                <a:lnTo>
                  <a:pt x="583692" y="2344547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21538" y="1526609"/>
            <a:ext cx="2820979" cy="208298"/>
          </a:xfrm>
          <a:custGeom>
            <a:avLst/>
            <a:gdLst/>
            <a:ahLst/>
            <a:cxnLst/>
            <a:rect l="l" t="t" r="r" b="b"/>
            <a:pathLst>
              <a:path w="6512559" h="466725">
                <a:moveTo>
                  <a:pt x="6464300" y="0"/>
                </a:moveTo>
                <a:lnTo>
                  <a:pt x="47751" y="0"/>
                </a:lnTo>
                <a:lnTo>
                  <a:pt x="29146" y="3657"/>
                </a:lnTo>
                <a:lnTo>
                  <a:pt x="13969" y="13636"/>
                </a:lnTo>
                <a:lnTo>
                  <a:pt x="3746" y="28449"/>
                </a:lnTo>
                <a:lnTo>
                  <a:pt x="0" y="46609"/>
                </a:lnTo>
                <a:lnTo>
                  <a:pt x="0" y="419735"/>
                </a:lnTo>
                <a:lnTo>
                  <a:pt x="3746" y="437894"/>
                </a:lnTo>
                <a:lnTo>
                  <a:pt x="13969" y="452707"/>
                </a:lnTo>
                <a:lnTo>
                  <a:pt x="29146" y="462686"/>
                </a:lnTo>
                <a:lnTo>
                  <a:pt x="47751" y="466344"/>
                </a:lnTo>
                <a:lnTo>
                  <a:pt x="6464300" y="466344"/>
                </a:lnTo>
                <a:lnTo>
                  <a:pt x="6482851" y="462686"/>
                </a:lnTo>
                <a:lnTo>
                  <a:pt x="6498034" y="452707"/>
                </a:lnTo>
                <a:lnTo>
                  <a:pt x="6508287" y="437894"/>
                </a:lnTo>
                <a:lnTo>
                  <a:pt x="6512052" y="419735"/>
                </a:lnTo>
                <a:lnTo>
                  <a:pt x="6512052" y="46609"/>
                </a:lnTo>
                <a:lnTo>
                  <a:pt x="6508287" y="28449"/>
                </a:lnTo>
                <a:lnTo>
                  <a:pt x="6498034" y="13636"/>
                </a:lnTo>
                <a:lnTo>
                  <a:pt x="6482851" y="3657"/>
                </a:lnTo>
                <a:lnTo>
                  <a:pt x="6464300" y="0"/>
                </a:lnTo>
                <a:close/>
              </a:path>
            </a:pathLst>
          </a:custGeom>
          <a:solidFill>
            <a:srgbClr val="D99593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21538" y="1526609"/>
            <a:ext cx="2820979" cy="208298"/>
          </a:xfrm>
          <a:custGeom>
            <a:avLst/>
            <a:gdLst/>
            <a:ahLst/>
            <a:cxnLst/>
            <a:rect l="l" t="t" r="r" b="b"/>
            <a:pathLst>
              <a:path w="6512559" h="466725">
                <a:moveTo>
                  <a:pt x="0" y="46609"/>
                </a:moveTo>
                <a:lnTo>
                  <a:pt x="3746" y="28449"/>
                </a:lnTo>
                <a:lnTo>
                  <a:pt x="13969" y="13636"/>
                </a:lnTo>
                <a:lnTo>
                  <a:pt x="29146" y="3657"/>
                </a:lnTo>
                <a:lnTo>
                  <a:pt x="47751" y="0"/>
                </a:lnTo>
                <a:lnTo>
                  <a:pt x="6464300" y="0"/>
                </a:lnTo>
                <a:lnTo>
                  <a:pt x="6482851" y="3657"/>
                </a:lnTo>
                <a:lnTo>
                  <a:pt x="6498034" y="13636"/>
                </a:lnTo>
                <a:lnTo>
                  <a:pt x="6508287" y="28449"/>
                </a:lnTo>
                <a:lnTo>
                  <a:pt x="6512052" y="46609"/>
                </a:lnTo>
                <a:lnTo>
                  <a:pt x="6512052" y="419735"/>
                </a:lnTo>
                <a:lnTo>
                  <a:pt x="6508287" y="437894"/>
                </a:lnTo>
                <a:lnTo>
                  <a:pt x="6498034" y="452707"/>
                </a:lnTo>
                <a:lnTo>
                  <a:pt x="6482851" y="462686"/>
                </a:lnTo>
                <a:lnTo>
                  <a:pt x="6464300" y="466344"/>
                </a:lnTo>
                <a:lnTo>
                  <a:pt x="47751" y="466344"/>
                </a:lnTo>
                <a:lnTo>
                  <a:pt x="29146" y="462686"/>
                </a:lnTo>
                <a:lnTo>
                  <a:pt x="13969" y="452707"/>
                </a:lnTo>
                <a:lnTo>
                  <a:pt x="3746" y="437894"/>
                </a:lnTo>
                <a:lnTo>
                  <a:pt x="0" y="419735"/>
                </a:lnTo>
                <a:lnTo>
                  <a:pt x="0" y="46609"/>
                </a:lnTo>
                <a:close/>
              </a:path>
            </a:pathLst>
          </a:custGeom>
          <a:ln w="25907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568706" y="584593"/>
            <a:ext cx="253052" cy="1325170"/>
          </a:xfrm>
          <a:custGeom>
            <a:avLst/>
            <a:gdLst/>
            <a:ahLst/>
            <a:cxnLst/>
            <a:rect l="l" t="t" r="r" b="b"/>
            <a:pathLst>
              <a:path w="584200" h="2969260">
                <a:moveTo>
                  <a:pt x="0" y="0"/>
                </a:moveTo>
                <a:lnTo>
                  <a:pt x="0" y="2968752"/>
                </a:lnTo>
                <a:lnTo>
                  <a:pt x="583692" y="2968752"/>
                </a:lnTo>
              </a:path>
            </a:pathLst>
          </a:custGeom>
          <a:ln w="25907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21538" y="1811594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6469126" y="0"/>
                </a:moveTo>
                <a:lnTo>
                  <a:pt x="42799" y="0"/>
                </a:lnTo>
                <a:lnTo>
                  <a:pt x="26146" y="3432"/>
                </a:lnTo>
                <a:lnTo>
                  <a:pt x="12541" y="12795"/>
                </a:lnTo>
                <a:lnTo>
                  <a:pt x="3365" y="26681"/>
                </a:lnTo>
                <a:lnTo>
                  <a:pt x="0" y="43687"/>
                </a:lnTo>
                <a:lnTo>
                  <a:pt x="0" y="393700"/>
                </a:lnTo>
                <a:lnTo>
                  <a:pt x="3365" y="410706"/>
                </a:lnTo>
                <a:lnTo>
                  <a:pt x="12541" y="424592"/>
                </a:lnTo>
                <a:lnTo>
                  <a:pt x="26146" y="433955"/>
                </a:lnTo>
                <a:lnTo>
                  <a:pt x="42799" y="437388"/>
                </a:lnTo>
                <a:lnTo>
                  <a:pt x="6469126" y="437388"/>
                </a:lnTo>
                <a:lnTo>
                  <a:pt x="6485852" y="433955"/>
                </a:lnTo>
                <a:lnTo>
                  <a:pt x="6499494" y="424592"/>
                </a:lnTo>
                <a:lnTo>
                  <a:pt x="6508684" y="410706"/>
                </a:lnTo>
                <a:lnTo>
                  <a:pt x="6512052" y="393700"/>
                </a:lnTo>
                <a:lnTo>
                  <a:pt x="6512052" y="43687"/>
                </a:lnTo>
                <a:lnTo>
                  <a:pt x="6508684" y="26681"/>
                </a:lnTo>
                <a:lnTo>
                  <a:pt x="6499494" y="12795"/>
                </a:lnTo>
                <a:lnTo>
                  <a:pt x="6485852" y="3432"/>
                </a:lnTo>
                <a:lnTo>
                  <a:pt x="6469126" y="0"/>
                </a:lnTo>
                <a:close/>
              </a:path>
            </a:pathLst>
          </a:custGeom>
          <a:solidFill>
            <a:srgbClr val="94B3D6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21538" y="1811594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0" y="43687"/>
                </a:moveTo>
                <a:lnTo>
                  <a:pt x="3365" y="26681"/>
                </a:lnTo>
                <a:lnTo>
                  <a:pt x="12541" y="12795"/>
                </a:lnTo>
                <a:lnTo>
                  <a:pt x="26146" y="3432"/>
                </a:lnTo>
                <a:lnTo>
                  <a:pt x="42799" y="0"/>
                </a:lnTo>
                <a:lnTo>
                  <a:pt x="6469126" y="0"/>
                </a:lnTo>
                <a:lnTo>
                  <a:pt x="6485852" y="3432"/>
                </a:lnTo>
                <a:lnTo>
                  <a:pt x="6499494" y="12795"/>
                </a:lnTo>
                <a:lnTo>
                  <a:pt x="6508684" y="26681"/>
                </a:lnTo>
                <a:lnTo>
                  <a:pt x="6512052" y="43687"/>
                </a:lnTo>
                <a:lnTo>
                  <a:pt x="6512052" y="393700"/>
                </a:lnTo>
                <a:lnTo>
                  <a:pt x="6508684" y="410706"/>
                </a:lnTo>
                <a:lnTo>
                  <a:pt x="6499494" y="424592"/>
                </a:lnTo>
                <a:lnTo>
                  <a:pt x="6485852" y="433955"/>
                </a:lnTo>
                <a:lnTo>
                  <a:pt x="6469126" y="437388"/>
                </a:lnTo>
                <a:lnTo>
                  <a:pt x="42799" y="437388"/>
                </a:lnTo>
                <a:lnTo>
                  <a:pt x="26146" y="433955"/>
                </a:lnTo>
                <a:lnTo>
                  <a:pt x="12541" y="424592"/>
                </a:lnTo>
                <a:lnTo>
                  <a:pt x="3365" y="410706"/>
                </a:lnTo>
                <a:lnTo>
                  <a:pt x="0" y="393700"/>
                </a:lnTo>
                <a:lnTo>
                  <a:pt x="0" y="43687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568706" y="584593"/>
            <a:ext cx="253052" cy="1597232"/>
          </a:xfrm>
          <a:custGeom>
            <a:avLst/>
            <a:gdLst/>
            <a:ahLst/>
            <a:cxnLst/>
            <a:rect l="l" t="t" r="r" b="b"/>
            <a:pathLst>
              <a:path w="584200" h="3578860">
                <a:moveTo>
                  <a:pt x="0" y="0"/>
                </a:moveTo>
                <a:lnTo>
                  <a:pt x="0" y="3578352"/>
                </a:lnTo>
                <a:lnTo>
                  <a:pt x="583692" y="3578352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821538" y="2083656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6461759" y="0"/>
                </a:moveTo>
                <a:lnTo>
                  <a:pt x="50292" y="0"/>
                </a:lnTo>
                <a:lnTo>
                  <a:pt x="30700" y="3432"/>
                </a:lnTo>
                <a:lnTo>
                  <a:pt x="14716" y="12795"/>
                </a:lnTo>
                <a:lnTo>
                  <a:pt x="3946" y="26681"/>
                </a:lnTo>
                <a:lnTo>
                  <a:pt x="0" y="43687"/>
                </a:lnTo>
                <a:lnTo>
                  <a:pt x="0" y="393700"/>
                </a:lnTo>
                <a:lnTo>
                  <a:pt x="3946" y="410706"/>
                </a:lnTo>
                <a:lnTo>
                  <a:pt x="14716" y="424592"/>
                </a:lnTo>
                <a:lnTo>
                  <a:pt x="30700" y="433955"/>
                </a:lnTo>
                <a:lnTo>
                  <a:pt x="50292" y="437388"/>
                </a:lnTo>
                <a:lnTo>
                  <a:pt x="6461759" y="437388"/>
                </a:lnTo>
                <a:lnTo>
                  <a:pt x="6481351" y="433955"/>
                </a:lnTo>
                <a:lnTo>
                  <a:pt x="6497335" y="424592"/>
                </a:lnTo>
                <a:lnTo>
                  <a:pt x="6508105" y="410706"/>
                </a:lnTo>
                <a:lnTo>
                  <a:pt x="6512052" y="393700"/>
                </a:lnTo>
                <a:lnTo>
                  <a:pt x="6512052" y="43687"/>
                </a:lnTo>
                <a:lnTo>
                  <a:pt x="6508105" y="26681"/>
                </a:lnTo>
                <a:lnTo>
                  <a:pt x="6497335" y="12795"/>
                </a:lnTo>
                <a:lnTo>
                  <a:pt x="6481351" y="3432"/>
                </a:lnTo>
                <a:lnTo>
                  <a:pt x="6461759" y="0"/>
                </a:lnTo>
                <a:close/>
              </a:path>
            </a:pathLst>
          </a:custGeom>
          <a:solidFill>
            <a:srgbClr val="C4BC96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821538" y="2083656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0" y="43687"/>
                </a:moveTo>
                <a:lnTo>
                  <a:pt x="3946" y="26681"/>
                </a:lnTo>
                <a:lnTo>
                  <a:pt x="14716" y="12795"/>
                </a:lnTo>
                <a:lnTo>
                  <a:pt x="30700" y="3432"/>
                </a:lnTo>
                <a:lnTo>
                  <a:pt x="50292" y="0"/>
                </a:lnTo>
                <a:lnTo>
                  <a:pt x="6461759" y="0"/>
                </a:lnTo>
                <a:lnTo>
                  <a:pt x="6481351" y="3432"/>
                </a:lnTo>
                <a:lnTo>
                  <a:pt x="6497335" y="12795"/>
                </a:lnTo>
                <a:lnTo>
                  <a:pt x="6508105" y="26681"/>
                </a:lnTo>
                <a:lnTo>
                  <a:pt x="6512052" y="43687"/>
                </a:lnTo>
                <a:lnTo>
                  <a:pt x="6512052" y="393700"/>
                </a:lnTo>
                <a:lnTo>
                  <a:pt x="6508105" y="410706"/>
                </a:lnTo>
                <a:lnTo>
                  <a:pt x="6497335" y="424592"/>
                </a:lnTo>
                <a:lnTo>
                  <a:pt x="6481351" y="433955"/>
                </a:lnTo>
                <a:lnTo>
                  <a:pt x="6461759" y="437388"/>
                </a:lnTo>
                <a:lnTo>
                  <a:pt x="50292" y="437388"/>
                </a:lnTo>
                <a:lnTo>
                  <a:pt x="30700" y="433955"/>
                </a:lnTo>
                <a:lnTo>
                  <a:pt x="14716" y="424592"/>
                </a:lnTo>
                <a:lnTo>
                  <a:pt x="3946" y="410706"/>
                </a:lnTo>
                <a:lnTo>
                  <a:pt x="0" y="393700"/>
                </a:lnTo>
                <a:lnTo>
                  <a:pt x="0" y="43687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568706" y="584593"/>
            <a:ext cx="253052" cy="1869011"/>
          </a:xfrm>
          <a:custGeom>
            <a:avLst/>
            <a:gdLst/>
            <a:ahLst/>
            <a:cxnLst/>
            <a:rect l="l" t="t" r="r" b="b"/>
            <a:pathLst>
              <a:path w="584200" h="4187825">
                <a:moveTo>
                  <a:pt x="0" y="0"/>
                </a:moveTo>
                <a:lnTo>
                  <a:pt x="0" y="4187825"/>
                </a:lnTo>
                <a:lnTo>
                  <a:pt x="583692" y="4187825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821538" y="2355719"/>
            <a:ext cx="2840783" cy="195261"/>
          </a:xfrm>
          <a:custGeom>
            <a:avLst/>
            <a:gdLst/>
            <a:ahLst/>
            <a:cxnLst/>
            <a:rect l="l" t="t" r="r" b="b"/>
            <a:pathLst>
              <a:path w="6558280" h="437514">
                <a:moveTo>
                  <a:pt x="6514210" y="0"/>
                </a:moveTo>
                <a:lnTo>
                  <a:pt x="43561" y="0"/>
                </a:lnTo>
                <a:lnTo>
                  <a:pt x="26574" y="3432"/>
                </a:lnTo>
                <a:lnTo>
                  <a:pt x="12731" y="12795"/>
                </a:lnTo>
                <a:lnTo>
                  <a:pt x="3413" y="26681"/>
                </a:lnTo>
                <a:lnTo>
                  <a:pt x="0" y="43687"/>
                </a:lnTo>
                <a:lnTo>
                  <a:pt x="0" y="393649"/>
                </a:lnTo>
                <a:lnTo>
                  <a:pt x="3413" y="410673"/>
                </a:lnTo>
                <a:lnTo>
                  <a:pt x="12731" y="424576"/>
                </a:lnTo>
                <a:lnTo>
                  <a:pt x="26574" y="433950"/>
                </a:lnTo>
                <a:lnTo>
                  <a:pt x="43561" y="437388"/>
                </a:lnTo>
                <a:lnTo>
                  <a:pt x="6514210" y="437388"/>
                </a:lnTo>
                <a:lnTo>
                  <a:pt x="6531197" y="433950"/>
                </a:lnTo>
                <a:lnTo>
                  <a:pt x="6545040" y="424576"/>
                </a:lnTo>
                <a:lnTo>
                  <a:pt x="6554358" y="410673"/>
                </a:lnTo>
                <a:lnTo>
                  <a:pt x="6557772" y="393649"/>
                </a:lnTo>
                <a:lnTo>
                  <a:pt x="6557772" y="43687"/>
                </a:lnTo>
                <a:lnTo>
                  <a:pt x="6554358" y="26681"/>
                </a:lnTo>
                <a:lnTo>
                  <a:pt x="6545040" y="12795"/>
                </a:lnTo>
                <a:lnTo>
                  <a:pt x="6531197" y="3432"/>
                </a:lnTo>
                <a:lnTo>
                  <a:pt x="6514210" y="0"/>
                </a:lnTo>
                <a:close/>
              </a:path>
            </a:pathLst>
          </a:custGeom>
          <a:solidFill>
            <a:srgbClr val="FFFF99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821538" y="2355719"/>
            <a:ext cx="2840783" cy="195261"/>
          </a:xfrm>
          <a:custGeom>
            <a:avLst/>
            <a:gdLst/>
            <a:ahLst/>
            <a:cxnLst/>
            <a:rect l="l" t="t" r="r" b="b"/>
            <a:pathLst>
              <a:path w="6558280" h="437514">
                <a:moveTo>
                  <a:pt x="0" y="43687"/>
                </a:moveTo>
                <a:lnTo>
                  <a:pt x="3413" y="26681"/>
                </a:lnTo>
                <a:lnTo>
                  <a:pt x="12731" y="12795"/>
                </a:lnTo>
                <a:lnTo>
                  <a:pt x="26574" y="3432"/>
                </a:lnTo>
                <a:lnTo>
                  <a:pt x="43561" y="0"/>
                </a:lnTo>
                <a:lnTo>
                  <a:pt x="6514210" y="0"/>
                </a:lnTo>
                <a:lnTo>
                  <a:pt x="6531197" y="3432"/>
                </a:lnTo>
                <a:lnTo>
                  <a:pt x="6545040" y="12795"/>
                </a:lnTo>
                <a:lnTo>
                  <a:pt x="6554358" y="26681"/>
                </a:lnTo>
                <a:lnTo>
                  <a:pt x="6557772" y="43687"/>
                </a:lnTo>
                <a:lnTo>
                  <a:pt x="6557772" y="393649"/>
                </a:lnTo>
                <a:lnTo>
                  <a:pt x="6554358" y="410673"/>
                </a:lnTo>
                <a:lnTo>
                  <a:pt x="6545040" y="424576"/>
                </a:lnTo>
                <a:lnTo>
                  <a:pt x="6531197" y="433950"/>
                </a:lnTo>
                <a:lnTo>
                  <a:pt x="6514210" y="437388"/>
                </a:lnTo>
                <a:lnTo>
                  <a:pt x="43561" y="437388"/>
                </a:lnTo>
                <a:lnTo>
                  <a:pt x="26574" y="433950"/>
                </a:lnTo>
                <a:lnTo>
                  <a:pt x="12731" y="424576"/>
                </a:lnTo>
                <a:lnTo>
                  <a:pt x="3413" y="410673"/>
                </a:lnTo>
                <a:lnTo>
                  <a:pt x="0" y="393649"/>
                </a:lnTo>
                <a:lnTo>
                  <a:pt x="0" y="43687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568706" y="584593"/>
            <a:ext cx="253052" cy="2141356"/>
          </a:xfrm>
          <a:custGeom>
            <a:avLst/>
            <a:gdLst/>
            <a:ahLst/>
            <a:cxnLst/>
            <a:rect l="l" t="t" r="r" b="b"/>
            <a:pathLst>
              <a:path w="584200" h="4798060">
                <a:moveTo>
                  <a:pt x="0" y="0"/>
                </a:moveTo>
                <a:lnTo>
                  <a:pt x="0" y="4797526"/>
                </a:lnTo>
                <a:lnTo>
                  <a:pt x="583692" y="4797526"/>
                </a:lnTo>
              </a:path>
            </a:pathLst>
          </a:custGeom>
          <a:ln w="25908">
            <a:solidFill>
              <a:srgbClr val="3C669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21538" y="2627781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6456553" y="0"/>
                </a:moveTo>
                <a:lnTo>
                  <a:pt x="55499" y="0"/>
                </a:lnTo>
                <a:lnTo>
                  <a:pt x="33914" y="3437"/>
                </a:lnTo>
                <a:lnTo>
                  <a:pt x="16271" y="12811"/>
                </a:lnTo>
                <a:lnTo>
                  <a:pt x="4367" y="26714"/>
                </a:lnTo>
                <a:lnTo>
                  <a:pt x="0" y="43738"/>
                </a:lnTo>
                <a:lnTo>
                  <a:pt x="0" y="393649"/>
                </a:lnTo>
                <a:lnTo>
                  <a:pt x="4367" y="410673"/>
                </a:lnTo>
                <a:lnTo>
                  <a:pt x="16271" y="424576"/>
                </a:lnTo>
                <a:lnTo>
                  <a:pt x="33914" y="433950"/>
                </a:lnTo>
                <a:lnTo>
                  <a:pt x="55499" y="437388"/>
                </a:lnTo>
                <a:lnTo>
                  <a:pt x="6456553" y="437388"/>
                </a:lnTo>
                <a:lnTo>
                  <a:pt x="6478137" y="433950"/>
                </a:lnTo>
                <a:lnTo>
                  <a:pt x="6495780" y="424576"/>
                </a:lnTo>
                <a:lnTo>
                  <a:pt x="6507684" y="410673"/>
                </a:lnTo>
                <a:lnTo>
                  <a:pt x="6512052" y="393649"/>
                </a:lnTo>
                <a:lnTo>
                  <a:pt x="6512052" y="43738"/>
                </a:lnTo>
                <a:lnTo>
                  <a:pt x="6507684" y="26714"/>
                </a:lnTo>
                <a:lnTo>
                  <a:pt x="6495780" y="12811"/>
                </a:lnTo>
                <a:lnTo>
                  <a:pt x="6478137" y="3437"/>
                </a:lnTo>
                <a:lnTo>
                  <a:pt x="6456553" y="0"/>
                </a:lnTo>
                <a:close/>
              </a:path>
            </a:pathLst>
          </a:custGeom>
          <a:solidFill>
            <a:srgbClr val="92CDDD">
              <a:alpha val="90194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21538" y="2627781"/>
            <a:ext cx="2820979" cy="195261"/>
          </a:xfrm>
          <a:custGeom>
            <a:avLst/>
            <a:gdLst/>
            <a:ahLst/>
            <a:cxnLst/>
            <a:rect l="l" t="t" r="r" b="b"/>
            <a:pathLst>
              <a:path w="6512559" h="437514">
                <a:moveTo>
                  <a:pt x="0" y="43738"/>
                </a:moveTo>
                <a:lnTo>
                  <a:pt x="4367" y="26714"/>
                </a:lnTo>
                <a:lnTo>
                  <a:pt x="16271" y="12811"/>
                </a:lnTo>
                <a:lnTo>
                  <a:pt x="33914" y="3437"/>
                </a:lnTo>
                <a:lnTo>
                  <a:pt x="55499" y="0"/>
                </a:lnTo>
                <a:lnTo>
                  <a:pt x="6456553" y="0"/>
                </a:lnTo>
                <a:lnTo>
                  <a:pt x="6478137" y="3437"/>
                </a:lnTo>
                <a:lnTo>
                  <a:pt x="6495780" y="12811"/>
                </a:lnTo>
                <a:lnTo>
                  <a:pt x="6507684" y="26714"/>
                </a:lnTo>
                <a:lnTo>
                  <a:pt x="6512052" y="43738"/>
                </a:lnTo>
                <a:lnTo>
                  <a:pt x="6512052" y="393649"/>
                </a:lnTo>
                <a:lnTo>
                  <a:pt x="6507684" y="410673"/>
                </a:lnTo>
                <a:lnTo>
                  <a:pt x="6495780" y="424576"/>
                </a:lnTo>
                <a:lnTo>
                  <a:pt x="6478137" y="433950"/>
                </a:lnTo>
                <a:lnTo>
                  <a:pt x="6456553" y="437388"/>
                </a:lnTo>
                <a:lnTo>
                  <a:pt x="55499" y="437388"/>
                </a:lnTo>
                <a:lnTo>
                  <a:pt x="33914" y="433950"/>
                </a:lnTo>
                <a:lnTo>
                  <a:pt x="16271" y="424576"/>
                </a:lnTo>
                <a:lnTo>
                  <a:pt x="4367" y="410673"/>
                </a:lnTo>
                <a:lnTo>
                  <a:pt x="0" y="393649"/>
                </a:lnTo>
                <a:lnTo>
                  <a:pt x="0" y="43738"/>
                </a:lnTo>
                <a:close/>
              </a:path>
            </a:pathLst>
          </a:custGeom>
          <a:ln w="25908">
            <a:solidFill>
              <a:srgbClr val="4F81B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303838" y="408014"/>
            <a:ext cx="3307554" cy="2416261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spcBef>
                <a:spcPts val="42"/>
              </a:spcBef>
            </a:pPr>
            <a:r>
              <a:rPr sz="700" spc="-2" dirty="0">
                <a:solidFill>
                  <a:srgbClr val="FFFFFF"/>
                </a:solidFill>
                <a:latin typeface="Calibri"/>
                <a:cs typeface="Calibri"/>
              </a:rPr>
              <a:t>Các lợi ích của HTML5 </a:t>
            </a:r>
            <a:r>
              <a:rPr sz="700" spc="-4" dirty="0">
                <a:solidFill>
                  <a:srgbClr val="FFFFFF"/>
                </a:solidFill>
                <a:latin typeface="Calibri"/>
                <a:cs typeface="Calibri"/>
              </a:rPr>
              <a:t>với </a:t>
            </a:r>
            <a:r>
              <a:rPr sz="700" spc="-2" dirty="0">
                <a:solidFill>
                  <a:srgbClr val="FFFFFF"/>
                </a:solidFill>
                <a:latin typeface="Calibri"/>
                <a:cs typeface="Calibri"/>
              </a:rPr>
              <a:t>việc </a:t>
            </a:r>
            <a:r>
              <a:rPr sz="700" spc="-4" dirty="0">
                <a:solidFill>
                  <a:srgbClr val="FFFFFF"/>
                </a:solidFill>
                <a:latin typeface="Calibri"/>
                <a:cs typeface="Calibri"/>
              </a:rPr>
              <a:t>phát </a:t>
            </a:r>
            <a:r>
              <a:rPr sz="700" spc="-2" dirty="0">
                <a:solidFill>
                  <a:srgbClr val="FFFFFF"/>
                </a:solidFill>
                <a:latin typeface="Calibri"/>
                <a:cs typeface="Calibri"/>
              </a:rPr>
              <a:t>triển Mobile</a:t>
            </a:r>
            <a:r>
              <a:rPr sz="7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700" spc="-2" dirty="0">
                <a:solidFill>
                  <a:srgbClr val="FFFFFF"/>
                </a:solidFill>
                <a:latin typeface="Calibri"/>
                <a:cs typeface="Calibri"/>
              </a:rPr>
              <a:t>là:</a:t>
            </a:r>
            <a:endParaRPr sz="700">
              <a:latin typeface="Calibri"/>
              <a:cs typeface="Calibri"/>
            </a:endParaRPr>
          </a:p>
          <a:p>
            <a:pPr>
              <a:spcBef>
                <a:spcPts val="24"/>
              </a:spcBef>
            </a:pPr>
            <a:endParaRPr sz="700">
              <a:latin typeface="Times New Roman"/>
              <a:cs typeface="Times New Roman"/>
            </a:endParaRPr>
          </a:p>
          <a:p>
            <a:pPr marL="526784">
              <a:lnSpc>
                <a:spcPts val="801"/>
              </a:lnSpc>
            </a:pPr>
            <a:r>
              <a:rPr sz="700" spc="-2" dirty="0">
                <a:latin typeface="Calibri"/>
                <a:cs typeface="Calibri"/>
              </a:rPr>
              <a:t>HTML5 </a:t>
            </a:r>
            <a:r>
              <a:rPr sz="700" spc="-4" dirty="0">
                <a:latin typeface="Calibri"/>
                <a:cs typeface="Calibri"/>
              </a:rPr>
              <a:t>đã </a:t>
            </a:r>
            <a:r>
              <a:rPr sz="700" spc="-2" dirty="0">
                <a:latin typeface="Calibri"/>
                <a:cs typeface="Calibri"/>
              </a:rPr>
              <a:t>tích hợp </a:t>
            </a:r>
            <a:r>
              <a:rPr sz="700" spc="-4" dirty="0">
                <a:latin typeface="Calibri"/>
                <a:cs typeface="Calibri"/>
              </a:rPr>
              <a:t>các </a:t>
            </a:r>
            <a:r>
              <a:rPr sz="700" spc="-2" dirty="0">
                <a:latin typeface="Calibri"/>
                <a:cs typeface="Calibri"/>
              </a:rPr>
              <a:t>APIs, do </a:t>
            </a:r>
            <a:r>
              <a:rPr sz="700" spc="-4" dirty="0">
                <a:latin typeface="Calibri"/>
                <a:cs typeface="Calibri"/>
              </a:rPr>
              <a:t>đó </a:t>
            </a:r>
            <a:r>
              <a:rPr sz="700" spc="-2" dirty="0">
                <a:latin typeface="Calibri"/>
                <a:cs typeface="Calibri"/>
              </a:rPr>
              <a:t>bổ sung thêm </a:t>
            </a:r>
            <a:r>
              <a:rPr sz="700" spc="-4" dirty="0">
                <a:latin typeface="Calibri"/>
                <a:cs typeface="Calibri"/>
              </a:rPr>
              <a:t>các </a:t>
            </a:r>
            <a:r>
              <a:rPr sz="700" spc="-2" dirty="0">
                <a:latin typeface="Calibri"/>
                <a:cs typeface="Calibri"/>
              </a:rPr>
              <a:t>plug-in cho </a:t>
            </a:r>
            <a:r>
              <a:rPr sz="700" spc="-4" dirty="0">
                <a:latin typeface="Calibri"/>
                <a:cs typeface="Calibri"/>
              </a:rPr>
              <a:t>các</a:t>
            </a:r>
            <a:r>
              <a:rPr sz="700" spc="33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trình</a:t>
            </a:r>
            <a:endParaRPr sz="700">
              <a:latin typeface="Calibri"/>
              <a:cs typeface="Calibri"/>
            </a:endParaRPr>
          </a:p>
          <a:p>
            <a:pPr marL="526784">
              <a:lnSpc>
                <a:spcPts val="801"/>
              </a:lnSpc>
            </a:pPr>
            <a:r>
              <a:rPr sz="700" spc="-7" dirty="0">
                <a:latin typeface="Calibri"/>
                <a:cs typeface="Calibri"/>
              </a:rPr>
              <a:t>duyệt</a:t>
            </a:r>
            <a:r>
              <a:rPr sz="700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mobile.</a:t>
            </a:r>
            <a:endParaRPr sz="700">
              <a:latin typeface="Calibri"/>
              <a:cs typeface="Calibri"/>
            </a:endParaRPr>
          </a:p>
          <a:p>
            <a:pPr>
              <a:spcBef>
                <a:spcPts val="22"/>
              </a:spcBef>
            </a:pPr>
            <a:endParaRPr sz="700">
              <a:latin typeface="Times New Roman"/>
              <a:cs typeface="Times New Roman"/>
            </a:endParaRPr>
          </a:p>
          <a:p>
            <a:pPr marL="527063" marR="2229">
              <a:lnSpc>
                <a:spcPts val="759"/>
              </a:lnSpc>
            </a:pPr>
            <a:r>
              <a:rPr sz="700" spc="-2" dirty="0">
                <a:latin typeface="Calibri"/>
                <a:cs typeface="Calibri"/>
              </a:rPr>
              <a:t>Phát triển điện thoại di </a:t>
            </a:r>
            <a:r>
              <a:rPr sz="700" spc="-4" dirty="0">
                <a:latin typeface="Calibri"/>
                <a:cs typeface="Calibri"/>
              </a:rPr>
              <a:t>động </a:t>
            </a:r>
            <a:r>
              <a:rPr sz="700" spc="-2" dirty="0">
                <a:latin typeface="Calibri"/>
                <a:cs typeface="Calibri"/>
              </a:rPr>
              <a:t>dễ dàng </a:t>
            </a:r>
            <a:r>
              <a:rPr sz="700" spc="-4" dirty="0">
                <a:latin typeface="Calibri"/>
                <a:cs typeface="Calibri"/>
              </a:rPr>
              <a:t>hơn như </a:t>
            </a:r>
            <a:r>
              <a:rPr sz="700" spc="-2" dirty="0">
                <a:latin typeface="Calibri"/>
                <a:cs typeface="Calibri"/>
              </a:rPr>
              <a:t>kiến thức </a:t>
            </a:r>
            <a:r>
              <a:rPr sz="700" spc="-7" dirty="0">
                <a:latin typeface="Calibri"/>
                <a:cs typeface="Calibri"/>
              </a:rPr>
              <a:t>về </a:t>
            </a:r>
            <a:r>
              <a:rPr sz="700" spc="-2" dirty="0">
                <a:latin typeface="Calibri"/>
                <a:cs typeface="Calibri"/>
              </a:rPr>
              <a:t>chỉ </a:t>
            </a:r>
            <a:r>
              <a:rPr sz="700" spc="-4" dirty="0">
                <a:latin typeface="Calibri"/>
                <a:cs typeface="Calibri"/>
              </a:rPr>
              <a:t>HTML5, CSS </a:t>
            </a:r>
            <a:r>
              <a:rPr sz="700" spc="-7" dirty="0">
                <a:latin typeface="Calibri"/>
                <a:cs typeface="Calibri"/>
              </a:rPr>
              <a:t>và  </a:t>
            </a:r>
            <a:r>
              <a:rPr sz="700" spc="-4" dirty="0">
                <a:latin typeface="Calibri"/>
                <a:cs typeface="Calibri"/>
              </a:rPr>
              <a:t>JavaScript </a:t>
            </a:r>
            <a:r>
              <a:rPr sz="700" spc="-2" dirty="0">
                <a:latin typeface="Calibri"/>
                <a:cs typeface="Calibri"/>
              </a:rPr>
              <a:t>được </a:t>
            </a:r>
            <a:r>
              <a:rPr sz="700" spc="-4" dirty="0">
                <a:latin typeface="Calibri"/>
                <a:cs typeface="Calibri"/>
              </a:rPr>
              <a:t>đòi hỏi </a:t>
            </a:r>
            <a:r>
              <a:rPr sz="700" spc="-2" dirty="0">
                <a:latin typeface="Calibri"/>
                <a:cs typeface="Calibri"/>
              </a:rPr>
              <a:t>chính</a:t>
            </a:r>
            <a:r>
              <a:rPr sz="700" spc="24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đáng</a:t>
            </a:r>
            <a:endParaRPr sz="700">
              <a:latin typeface="Calibri"/>
              <a:cs typeface="Calibri"/>
            </a:endParaRPr>
          </a:p>
          <a:p>
            <a:pPr>
              <a:spcBef>
                <a:spcPts val="22"/>
              </a:spcBef>
            </a:pPr>
            <a:endParaRPr sz="700">
              <a:latin typeface="Times New Roman"/>
              <a:cs typeface="Times New Roman"/>
            </a:endParaRPr>
          </a:p>
          <a:p>
            <a:pPr marL="527620" marR="28693">
              <a:lnSpc>
                <a:spcPts val="759"/>
              </a:lnSpc>
            </a:pPr>
            <a:r>
              <a:rPr sz="700" spc="-2" dirty="0">
                <a:latin typeface="Calibri"/>
                <a:cs typeface="Calibri"/>
              </a:rPr>
              <a:t>Có một sự </a:t>
            </a:r>
            <a:r>
              <a:rPr sz="700" spc="-4" dirty="0">
                <a:latin typeface="Calibri"/>
                <a:cs typeface="Calibri"/>
              </a:rPr>
              <a:t>phát </a:t>
            </a:r>
            <a:r>
              <a:rPr sz="700" spc="-2" dirty="0">
                <a:latin typeface="Calibri"/>
                <a:cs typeface="Calibri"/>
              </a:rPr>
              <a:t>triển </a:t>
            </a:r>
            <a:r>
              <a:rPr sz="700" spc="-7" dirty="0">
                <a:latin typeface="Calibri"/>
                <a:cs typeface="Calibri"/>
              </a:rPr>
              <a:t>ngày </a:t>
            </a:r>
            <a:r>
              <a:rPr sz="700" spc="-4" dirty="0">
                <a:latin typeface="Calibri"/>
                <a:cs typeface="Calibri"/>
              </a:rPr>
              <a:t>càng tăng </a:t>
            </a:r>
            <a:r>
              <a:rPr sz="700" spc="-2" dirty="0">
                <a:latin typeface="Calibri"/>
                <a:cs typeface="Calibri"/>
              </a:rPr>
              <a:t>của HTML5 cho </a:t>
            </a:r>
            <a:r>
              <a:rPr sz="700" spc="-4" dirty="0">
                <a:latin typeface="Calibri"/>
                <a:cs typeface="Calibri"/>
              </a:rPr>
              <a:t>các </a:t>
            </a:r>
            <a:r>
              <a:rPr sz="700" spc="-2" dirty="0">
                <a:latin typeface="Calibri"/>
                <a:cs typeface="Calibri"/>
              </a:rPr>
              <a:t>ứng dụng di </a:t>
            </a:r>
            <a:r>
              <a:rPr sz="700" spc="-4" dirty="0">
                <a:latin typeface="Calibri"/>
                <a:cs typeface="Calibri"/>
              </a:rPr>
              <a:t>động do  khả </a:t>
            </a:r>
            <a:r>
              <a:rPr sz="700" spc="-2" dirty="0">
                <a:latin typeface="Calibri"/>
                <a:cs typeface="Calibri"/>
              </a:rPr>
              <a:t>năng tương thích nâng </a:t>
            </a:r>
            <a:r>
              <a:rPr sz="700" spc="-4" dirty="0">
                <a:latin typeface="Calibri"/>
                <a:cs typeface="Calibri"/>
              </a:rPr>
              <a:t>cao </a:t>
            </a:r>
            <a:r>
              <a:rPr sz="700" spc="-2" dirty="0">
                <a:latin typeface="Calibri"/>
                <a:cs typeface="Calibri"/>
              </a:rPr>
              <a:t>của </a:t>
            </a:r>
            <a:r>
              <a:rPr sz="700" spc="-4" dirty="0">
                <a:latin typeface="Calibri"/>
                <a:cs typeface="Calibri"/>
              </a:rPr>
              <a:t>nó.</a:t>
            </a:r>
            <a:endParaRPr sz="700">
              <a:latin typeface="Calibri"/>
              <a:cs typeface="Calibri"/>
            </a:endParaRPr>
          </a:p>
          <a:p>
            <a:pPr>
              <a:spcBef>
                <a:spcPts val="11"/>
              </a:spcBef>
            </a:pPr>
            <a:endParaRPr sz="900">
              <a:latin typeface="Times New Roman"/>
              <a:cs typeface="Times New Roman"/>
            </a:endParaRPr>
          </a:p>
          <a:p>
            <a:pPr marL="543220">
              <a:spcBef>
                <a:spcPts val="2"/>
              </a:spcBef>
            </a:pPr>
            <a:r>
              <a:rPr sz="700" spc="-4" dirty="0">
                <a:latin typeface="Calibri"/>
                <a:cs typeface="Calibri"/>
              </a:rPr>
              <a:t>HTML5 </a:t>
            </a:r>
            <a:r>
              <a:rPr sz="700" spc="-2" dirty="0">
                <a:latin typeface="Calibri"/>
                <a:cs typeface="Calibri"/>
              </a:rPr>
              <a:t>là tương thích </a:t>
            </a:r>
            <a:r>
              <a:rPr sz="700" spc="-4" dirty="0">
                <a:latin typeface="Calibri"/>
                <a:cs typeface="Calibri"/>
              </a:rPr>
              <a:t>với </a:t>
            </a:r>
            <a:r>
              <a:rPr sz="700" spc="-2" dirty="0">
                <a:latin typeface="Calibri"/>
                <a:cs typeface="Calibri"/>
              </a:rPr>
              <a:t>hầu </a:t>
            </a:r>
            <a:r>
              <a:rPr sz="700" spc="-4" dirty="0">
                <a:latin typeface="Calibri"/>
                <a:cs typeface="Calibri"/>
              </a:rPr>
              <a:t>hết các nền tảng </a:t>
            </a:r>
            <a:r>
              <a:rPr sz="700" spc="-2" dirty="0">
                <a:latin typeface="Calibri"/>
                <a:cs typeface="Calibri"/>
              </a:rPr>
              <a:t>hệ điều</a:t>
            </a:r>
            <a:r>
              <a:rPr sz="700" spc="13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hành.</a:t>
            </a:r>
            <a:endParaRPr sz="7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>
              <a:latin typeface="Times New Roman"/>
              <a:cs typeface="Times New Roman"/>
            </a:endParaRPr>
          </a:p>
          <a:p>
            <a:pPr marL="542942">
              <a:lnSpc>
                <a:spcPts val="801"/>
              </a:lnSpc>
            </a:pPr>
            <a:r>
              <a:rPr sz="700" spc="-4" dirty="0">
                <a:latin typeface="Calibri"/>
                <a:cs typeface="Calibri"/>
              </a:rPr>
              <a:t>HTML5 dựa trên </a:t>
            </a:r>
            <a:r>
              <a:rPr sz="700" spc="-2" dirty="0">
                <a:latin typeface="Calibri"/>
                <a:cs typeface="Calibri"/>
              </a:rPr>
              <a:t>ứng dụng di </a:t>
            </a:r>
            <a:r>
              <a:rPr sz="700" spc="-4" dirty="0">
                <a:latin typeface="Calibri"/>
                <a:cs typeface="Calibri"/>
              </a:rPr>
              <a:t>động có </a:t>
            </a:r>
            <a:r>
              <a:rPr sz="700" spc="-2" dirty="0">
                <a:latin typeface="Calibri"/>
                <a:cs typeface="Calibri"/>
              </a:rPr>
              <a:t>thể </a:t>
            </a:r>
            <a:r>
              <a:rPr sz="700" spc="-4" dirty="0">
                <a:latin typeface="Calibri"/>
                <a:cs typeface="Calibri"/>
              </a:rPr>
              <a:t>chạy trên các </a:t>
            </a:r>
            <a:r>
              <a:rPr sz="700" spc="-2" dirty="0">
                <a:latin typeface="Calibri"/>
                <a:cs typeface="Calibri"/>
              </a:rPr>
              <a:t>trình </a:t>
            </a:r>
            <a:r>
              <a:rPr sz="700" spc="-7" dirty="0">
                <a:latin typeface="Calibri"/>
                <a:cs typeface="Calibri"/>
              </a:rPr>
              <a:t>duyệt</a:t>
            </a:r>
            <a:r>
              <a:rPr sz="700" spc="55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của</a:t>
            </a:r>
            <a:endParaRPr sz="700">
              <a:latin typeface="Calibri"/>
              <a:cs typeface="Calibri"/>
            </a:endParaRPr>
          </a:p>
          <a:p>
            <a:pPr marL="542942">
              <a:lnSpc>
                <a:spcPts val="801"/>
              </a:lnSpc>
            </a:pPr>
            <a:r>
              <a:rPr sz="700" spc="-4" dirty="0">
                <a:latin typeface="Calibri"/>
                <a:cs typeface="Calibri"/>
              </a:rPr>
              <a:t>Android, </a:t>
            </a:r>
            <a:r>
              <a:rPr sz="700" spc="-2" dirty="0">
                <a:latin typeface="Calibri"/>
                <a:cs typeface="Calibri"/>
              </a:rPr>
              <a:t>iOS, </a:t>
            </a:r>
            <a:r>
              <a:rPr sz="700" spc="-9" dirty="0">
                <a:latin typeface="Calibri"/>
                <a:cs typeface="Calibri"/>
              </a:rPr>
              <a:t>Blackberry, </a:t>
            </a:r>
            <a:r>
              <a:rPr sz="700" spc="-4" dirty="0">
                <a:latin typeface="Calibri"/>
                <a:cs typeface="Calibri"/>
              </a:rPr>
              <a:t>Windows </a:t>
            </a:r>
            <a:r>
              <a:rPr sz="700" spc="-2" dirty="0">
                <a:latin typeface="Calibri"/>
                <a:cs typeface="Calibri"/>
              </a:rPr>
              <a:t>Phone, </a:t>
            </a:r>
            <a:r>
              <a:rPr sz="700" spc="-9" dirty="0">
                <a:latin typeface="Calibri"/>
                <a:cs typeface="Calibri"/>
              </a:rPr>
              <a:t>và </a:t>
            </a:r>
            <a:r>
              <a:rPr sz="700" spc="-2" dirty="0">
                <a:latin typeface="Calibri"/>
                <a:cs typeface="Calibri"/>
              </a:rPr>
              <a:t>hệ điều hành di </a:t>
            </a:r>
            <a:r>
              <a:rPr sz="700" spc="-4" dirty="0">
                <a:latin typeface="Calibri"/>
                <a:cs typeface="Calibri"/>
              </a:rPr>
              <a:t>động</a:t>
            </a:r>
            <a:r>
              <a:rPr sz="700" spc="79" dirty="0">
                <a:latin typeface="Calibri"/>
                <a:cs typeface="Calibri"/>
              </a:rPr>
              <a:t> </a:t>
            </a:r>
            <a:r>
              <a:rPr sz="700" dirty="0">
                <a:latin typeface="Calibri"/>
                <a:cs typeface="Calibri"/>
              </a:rPr>
              <a:t>khác.</a:t>
            </a:r>
            <a:endParaRPr sz="700">
              <a:latin typeface="Calibri"/>
              <a:cs typeface="Calibri"/>
            </a:endParaRPr>
          </a:p>
          <a:p>
            <a:pPr>
              <a:spcBef>
                <a:spcPts val="2"/>
              </a:spcBef>
            </a:pPr>
            <a:endParaRPr>
              <a:latin typeface="Times New Roman"/>
              <a:cs typeface="Times New Roman"/>
            </a:endParaRPr>
          </a:p>
          <a:p>
            <a:pPr marL="542942">
              <a:spcBef>
                <a:spcPts val="2"/>
              </a:spcBef>
            </a:pPr>
            <a:r>
              <a:rPr sz="700" spc="-4" dirty="0">
                <a:latin typeface="Calibri"/>
                <a:cs typeface="Calibri"/>
              </a:rPr>
              <a:t>Chi phí phát </a:t>
            </a:r>
            <a:r>
              <a:rPr sz="700" spc="-2" dirty="0">
                <a:latin typeface="Calibri"/>
                <a:cs typeface="Calibri"/>
              </a:rPr>
              <a:t>triển </a:t>
            </a:r>
            <a:r>
              <a:rPr sz="700" spc="-4" dirty="0">
                <a:latin typeface="Calibri"/>
                <a:cs typeface="Calibri"/>
              </a:rPr>
              <a:t>để </a:t>
            </a:r>
            <a:r>
              <a:rPr sz="700" spc="-7" dirty="0">
                <a:latin typeface="Calibri"/>
                <a:cs typeface="Calibri"/>
              </a:rPr>
              <a:t>tạo </a:t>
            </a:r>
            <a:r>
              <a:rPr sz="700" spc="-11" dirty="0">
                <a:latin typeface="Calibri"/>
                <a:cs typeface="Calibri"/>
              </a:rPr>
              <a:t>ra </a:t>
            </a:r>
            <a:r>
              <a:rPr sz="700" spc="-4" dirty="0">
                <a:latin typeface="Calibri"/>
                <a:cs typeface="Calibri"/>
              </a:rPr>
              <a:t>các </a:t>
            </a:r>
            <a:r>
              <a:rPr sz="700" spc="-2" dirty="0">
                <a:latin typeface="Calibri"/>
                <a:cs typeface="Calibri"/>
              </a:rPr>
              <a:t>ứng dụng </a:t>
            </a:r>
            <a:r>
              <a:rPr sz="700" spc="-4" dirty="0">
                <a:latin typeface="Calibri"/>
                <a:cs typeface="Calibri"/>
              </a:rPr>
              <a:t>trong HTML5 </a:t>
            </a:r>
            <a:r>
              <a:rPr sz="700" spc="-2" dirty="0">
                <a:latin typeface="Calibri"/>
                <a:cs typeface="Calibri"/>
              </a:rPr>
              <a:t>là</a:t>
            </a:r>
            <a:r>
              <a:rPr sz="700" spc="48" dirty="0">
                <a:latin typeface="Calibri"/>
                <a:cs typeface="Calibri"/>
              </a:rPr>
              <a:t> </a:t>
            </a:r>
            <a:r>
              <a:rPr sz="700" spc="-2" dirty="0">
                <a:latin typeface="Calibri"/>
                <a:cs typeface="Calibri"/>
              </a:rPr>
              <a:t>thấp.</a:t>
            </a:r>
            <a:endParaRPr sz="7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 marL="542942">
              <a:spcBef>
                <a:spcPts val="456"/>
              </a:spcBef>
            </a:pPr>
            <a:r>
              <a:rPr sz="700" spc="-2" dirty="0">
                <a:latin typeface="Calibri"/>
                <a:cs typeface="Calibri"/>
              </a:rPr>
              <a:t>Các </a:t>
            </a:r>
            <a:r>
              <a:rPr sz="700" spc="-4" dirty="0">
                <a:latin typeface="Calibri"/>
                <a:cs typeface="Calibri"/>
              </a:rPr>
              <a:t>ứng </a:t>
            </a:r>
            <a:r>
              <a:rPr sz="700" spc="-2" dirty="0">
                <a:latin typeface="Calibri"/>
                <a:cs typeface="Calibri"/>
              </a:rPr>
              <a:t>dụng </a:t>
            </a:r>
            <a:r>
              <a:rPr sz="700" spc="-4" dirty="0">
                <a:latin typeface="Calibri"/>
                <a:cs typeface="Calibri"/>
              </a:rPr>
              <a:t>dựa trên </a:t>
            </a:r>
            <a:r>
              <a:rPr sz="700" spc="-2" dirty="0">
                <a:latin typeface="Calibri"/>
                <a:cs typeface="Calibri"/>
              </a:rPr>
              <a:t>vị trí </a:t>
            </a:r>
            <a:r>
              <a:rPr sz="700" spc="-7" dirty="0">
                <a:latin typeface="Calibri"/>
                <a:cs typeface="Calibri"/>
              </a:rPr>
              <a:t>và </a:t>
            </a:r>
            <a:r>
              <a:rPr sz="700" spc="-2" dirty="0">
                <a:latin typeface="Calibri"/>
                <a:cs typeface="Calibri"/>
              </a:rPr>
              <a:t>bản đồ sẽ </a:t>
            </a:r>
            <a:r>
              <a:rPr sz="700" spc="-4" dirty="0">
                <a:latin typeface="Calibri"/>
                <a:cs typeface="Calibri"/>
              </a:rPr>
              <a:t>có </a:t>
            </a:r>
            <a:r>
              <a:rPr sz="700" spc="-2" dirty="0">
                <a:latin typeface="Calibri"/>
                <a:cs typeface="Calibri"/>
              </a:rPr>
              <a:t>sự hỗ </a:t>
            </a:r>
            <a:r>
              <a:rPr sz="700" spc="-7" dirty="0">
                <a:latin typeface="Calibri"/>
                <a:cs typeface="Calibri"/>
              </a:rPr>
              <a:t>trợ </a:t>
            </a:r>
            <a:r>
              <a:rPr sz="700" spc="-2" dirty="0">
                <a:latin typeface="Calibri"/>
                <a:cs typeface="Calibri"/>
              </a:rPr>
              <a:t>lớn </a:t>
            </a:r>
            <a:r>
              <a:rPr sz="700" spc="-4" dirty="0">
                <a:latin typeface="Calibri"/>
                <a:cs typeface="Calibri"/>
              </a:rPr>
              <a:t>hơn trong</a:t>
            </a:r>
            <a:r>
              <a:rPr sz="700" spc="68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HTML5.</a:t>
            </a:r>
            <a:endParaRPr sz="7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700">
              <a:latin typeface="Times New Roman"/>
              <a:cs typeface="Times New Roman"/>
            </a:endParaRPr>
          </a:p>
          <a:p>
            <a:pPr marL="542942">
              <a:spcBef>
                <a:spcPts val="456"/>
              </a:spcBef>
            </a:pPr>
            <a:r>
              <a:rPr sz="700" spc="-2" dirty="0">
                <a:latin typeface="Calibri"/>
                <a:cs typeface="Calibri"/>
              </a:rPr>
              <a:t>Các </a:t>
            </a:r>
            <a:r>
              <a:rPr sz="700" spc="-4" dirty="0">
                <a:latin typeface="Calibri"/>
                <a:cs typeface="Calibri"/>
              </a:rPr>
              <a:t>chương </a:t>
            </a:r>
            <a:r>
              <a:rPr sz="700" spc="-2" dirty="0">
                <a:latin typeface="Calibri"/>
                <a:cs typeface="Calibri"/>
              </a:rPr>
              <a:t>trình của </a:t>
            </a:r>
            <a:r>
              <a:rPr sz="700" spc="-4" dirty="0">
                <a:latin typeface="Calibri"/>
                <a:cs typeface="Calibri"/>
              </a:rPr>
              <a:t>bên </a:t>
            </a:r>
            <a:r>
              <a:rPr sz="700" spc="-2" dirty="0">
                <a:latin typeface="Calibri"/>
                <a:cs typeface="Calibri"/>
              </a:rPr>
              <a:t>thứ ba </a:t>
            </a:r>
            <a:r>
              <a:rPr sz="700" spc="-4" dirty="0">
                <a:latin typeface="Calibri"/>
                <a:cs typeface="Calibri"/>
              </a:rPr>
              <a:t>không cần </a:t>
            </a:r>
            <a:r>
              <a:rPr sz="700" spc="-2" dirty="0">
                <a:latin typeface="Calibri"/>
                <a:cs typeface="Calibri"/>
              </a:rPr>
              <a:t>thiết </a:t>
            </a:r>
            <a:r>
              <a:rPr sz="700" spc="-4" dirty="0">
                <a:latin typeface="Calibri"/>
                <a:cs typeface="Calibri"/>
              </a:rPr>
              <a:t>trong</a:t>
            </a:r>
            <a:r>
              <a:rPr sz="700" spc="15" dirty="0">
                <a:latin typeface="Calibri"/>
                <a:cs typeface="Calibri"/>
              </a:rPr>
              <a:t> </a:t>
            </a:r>
            <a:r>
              <a:rPr sz="700" spc="-4" dirty="0">
                <a:latin typeface="Calibri"/>
                <a:cs typeface="Calibri"/>
              </a:rPr>
              <a:t>HTML5.</a:t>
            </a:r>
            <a:endParaRPr sz="7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2177347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44" dirty="0">
                <a:solidFill>
                  <a:srgbClr val="7030A0"/>
                </a:solidFill>
                <a:latin typeface="+mn-lt"/>
              </a:rPr>
              <a:t>TỔNG</a:t>
            </a:r>
            <a:r>
              <a:rPr lang="vi-VN" sz="1100" b="1" spc="-26" dirty="0">
                <a:solidFill>
                  <a:srgbClr val="7030A0"/>
                </a:solidFill>
                <a:latin typeface="+mn-lt"/>
              </a:rPr>
              <a:t> KẾT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45350" y="434279"/>
            <a:ext cx="3451408" cy="2297225"/>
          </a:xfrm>
          <a:prstGeom prst="rect">
            <a:avLst/>
          </a:prstGeom>
        </p:spPr>
        <p:txBody>
          <a:bodyPr vert="horz" wrap="square" lIns="0" tIns="6129" rIns="0" bIns="0" rtlCol="0">
            <a:spAutoFit/>
          </a:bodyPr>
          <a:lstStyle/>
          <a:p>
            <a:pPr marL="125916" marR="3064" indent="-120344">
              <a:lnSpc>
                <a:spcPct val="100499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Một phần tử </a:t>
            </a:r>
            <a:r>
              <a:rPr spc="-2" dirty="0">
                <a:latin typeface="Calibri"/>
                <a:cs typeface="Calibri"/>
              </a:rPr>
              <a:t>tổ </a:t>
            </a:r>
            <a:r>
              <a:rPr dirty="0">
                <a:latin typeface="Calibri"/>
                <a:cs typeface="Calibri"/>
              </a:rPr>
              <a:t>chức các nội dung trong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web phân </a:t>
            </a:r>
            <a:r>
              <a:rPr spc="-2" dirty="0">
                <a:latin typeface="Calibri"/>
                <a:cs typeface="Calibri"/>
              </a:rPr>
              <a:t>cấp, tạo </a:t>
            </a:r>
            <a:r>
              <a:rPr dirty="0">
                <a:latin typeface="Calibri"/>
                <a:cs typeface="Calibri"/>
              </a:rPr>
              <a:t>thành  cấu trúc HTML cơ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bản.</a:t>
            </a:r>
          </a:p>
          <a:p>
            <a:pPr>
              <a:spcBef>
                <a:spcPts val="11"/>
              </a:spcBef>
              <a:buClr>
                <a:srgbClr val="AC1317"/>
              </a:buClr>
              <a:buFont typeface="Wingdings"/>
              <a:buChar char=""/>
            </a:pPr>
            <a:endParaRPr sz="900" dirty="0">
              <a:latin typeface="Times New Roman"/>
              <a:cs typeface="Times New Roman"/>
            </a:endParaRPr>
          </a:p>
          <a:p>
            <a:pPr marL="125916" indent="-120344"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DOCTYPE cho trình duyệt các loại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của</a:t>
            </a:r>
            <a:r>
              <a:rPr spc="-5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 marL="125916" marR="3343" indent="-120344">
              <a:lnSpc>
                <a:spcPct val="101099"/>
              </a:lnSpc>
              <a:spcBef>
                <a:spcPts val="98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Một kiểu </a:t>
            </a:r>
            <a:r>
              <a:rPr spc="2" dirty="0">
                <a:latin typeface="Calibri"/>
                <a:cs typeface="Calibri"/>
              </a:rPr>
              <a:t>dữ </a:t>
            </a:r>
            <a:r>
              <a:rPr spc="-2" dirty="0">
                <a:latin typeface="Calibri"/>
                <a:cs typeface="Calibri"/>
              </a:rPr>
              <a:t>liệu </a:t>
            </a:r>
            <a:r>
              <a:rPr dirty="0">
                <a:latin typeface="Calibri"/>
                <a:cs typeface="Calibri"/>
              </a:rPr>
              <a:t>quy định các loại giá trị được </a:t>
            </a:r>
            <a:r>
              <a:rPr spc="-2" dirty="0">
                <a:latin typeface="Calibri"/>
                <a:cs typeface="Calibri"/>
              </a:rPr>
              <a:t>gán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các thuộc tính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 loại nội </a:t>
            </a:r>
            <a:r>
              <a:rPr spc="2" dirty="0">
                <a:latin typeface="Calibri"/>
                <a:cs typeface="Calibri"/>
              </a:rPr>
              <a:t>dung mà </a:t>
            </a:r>
            <a:r>
              <a:rPr dirty="0">
                <a:latin typeface="Calibri"/>
                <a:cs typeface="Calibri"/>
              </a:rPr>
              <a:t>là để được hiển thị trên trang</a:t>
            </a:r>
            <a:r>
              <a:rPr spc="-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web.</a:t>
            </a:r>
          </a:p>
          <a:p>
            <a:pPr>
              <a:spcBef>
                <a:spcPts val="4"/>
              </a:spcBef>
              <a:buClr>
                <a:srgbClr val="AC1317"/>
              </a:buClr>
              <a:buFont typeface="Wingdings"/>
              <a:buChar char=""/>
            </a:pPr>
            <a:endParaRPr sz="900" dirty="0">
              <a:latin typeface="Times New Roman"/>
              <a:cs typeface="Times New Roman"/>
            </a:endParaRPr>
          </a:p>
          <a:p>
            <a:pPr marL="125916" indent="-120344"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Thực </a:t>
            </a:r>
            <a:r>
              <a:rPr spc="2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là những nhân </a:t>
            </a:r>
            <a:r>
              <a:rPr spc="-2" dirty="0">
                <a:latin typeface="Calibri"/>
                <a:cs typeface="Calibri"/>
              </a:rPr>
              <a:t>vật </a:t>
            </a:r>
            <a:r>
              <a:rPr spc="2" dirty="0">
                <a:latin typeface="Calibri"/>
                <a:cs typeface="Calibri"/>
              </a:rPr>
              <a:t>đặc </a:t>
            </a:r>
            <a:r>
              <a:rPr dirty="0">
                <a:latin typeface="Calibri"/>
                <a:cs typeface="Calibri"/>
              </a:rPr>
              <a:t>biệt được dành riêng trong</a:t>
            </a:r>
            <a:r>
              <a:rPr spc="-1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</a:p>
          <a:p>
            <a:pPr marL="125916" marR="2786" indent="-120344">
              <a:lnSpc>
                <a:spcPct val="101099"/>
              </a:lnSpc>
              <a:spcBef>
                <a:spcPts val="98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Một phần tử chứa bao gồm các thẻ bắt đầu, nội dung, các phần tử, </a:t>
            </a:r>
            <a:r>
              <a:rPr spc="-2" dirty="0">
                <a:latin typeface="Calibri"/>
                <a:cs typeface="Calibri"/>
              </a:rPr>
              <a:t>và thẻ </a:t>
            </a:r>
            <a:r>
              <a:rPr spc="-11" dirty="0">
                <a:latin typeface="Calibri"/>
                <a:cs typeface="Calibri"/>
              </a:rPr>
              <a:t>kết  </a:t>
            </a:r>
            <a:r>
              <a:rPr dirty="0">
                <a:latin typeface="Calibri"/>
                <a:cs typeface="Calibri"/>
              </a:rPr>
              <a:t>thúc.</a:t>
            </a:r>
          </a:p>
          <a:p>
            <a:pPr>
              <a:spcBef>
                <a:spcPts val="7"/>
              </a:spcBef>
              <a:buClr>
                <a:srgbClr val="AC1317"/>
              </a:buClr>
              <a:buFont typeface="Wingdings"/>
              <a:buChar char=""/>
            </a:pPr>
            <a:endParaRPr sz="900" dirty="0">
              <a:latin typeface="Times New Roman"/>
              <a:cs typeface="Times New Roman"/>
            </a:endParaRPr>
          </a:p>
          <a:p>
            <a:pPr marL="125916" indent="-120344"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Một phần tử độc </a:t>
            </a:r>
            <a:r>
              <a:rPr spc="2" dirty="0">
                <a:latin typeface="Calibri"/>
                <a:cs typeface="Calibri"/>
              </a:rPr>
              <a:t>lập </a:t>
            </a:r>
            <a:r>
              <a:rPr dirty="0">
                <a:latin typeface="Calibri"/>
                <a:cs typeface="Calibri"/>
              </a:rPr>
              <a:t>bao gồm các thẻ bắt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thuộc tính tiếp theo là</a:t>
            </a:r>
            <a:r>
              <a:rPr spc="14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thẻ</a:t>
            </a:r>
          </a:p>
          <a:p>
            <a:pPr marL="125916">
              <a:spcBef>
                <a:spcPts val="11"/>
              </a:spcBef>
            </a:pP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2" dirty="0">
                <a:latin typeface="Calibri"/>
                <a:cs typeface="Calibri"/>
              </a:rPr>
              <a:t>như </a:t>
            </a:r>
            <a:r>
              <a:rPr dirty="0">
                <a:latin typeface="Calibri"/>
                <a:cs typeface="Calibri"/>
              </a:rPr>
              <a:t>/&gt; </a:t>
            </a:r>
            <a:r>
              <a:rPr spc="2" dirty="0">
                <a:latin typeface="Calibri"/>
                <a:cs typeface="Calibri"/>
              </a:rPr>
              <a:t>mà không </a:t>
            </a:r>
            <a:r>
              <a:rPr dirty="0">
                <a:latin typeface="Calibri"/>
                <a:cs typeface="Calibri"/>
              </a:rPr>
              <a:t>có nội</a:t>
            </a:r>
            <a:r>
              <a:rPr spc="-4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dung.</a:t>
            </a:r>
          </a:p>
          <a:p>
            <a:pPr>
              <a:spcBef>
                <a:spcPts val="20"/>
              </a:spcBef>
            </a:pPr>
            <a:endParaRPr dirty="0">
              <a:latin typeface="Times New Roman"/>
              <a:cs typeface="Times New Roman"/>
            </a:endParaRPr>
          </a:p>
          <a:p>
            <a:pPr marL="125916" marR="2229" indent="-120344">
              <a:lnSpc>
                <a:spcPct val="101099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HTML5 cung cấp các tính năng như chức năng </a:t>
            </a:r>
            <a:r>
              <a:rPr spc="-2" dirty="0">
                <a:latin typeface="Calibri"/>
                <a:cs typeface="Calibri"/>
              </a:rPr>
              <a:t>kéo-và-thả, </a:t>
            </a:r>
            <a:r>
              <a:rPr dirty="0">
                <a:latin typeface="Calibri"/>
                <a:cs typeface="Calibri"/>
              </a:rPr>
              <a:t>video nhúng </a:t>
            </a:r>
            <a:r>
              <a:rPr spc="-2" dirty="0">
                <a:latin typeface="Calibri"/>
                <a:cs typeface="Calibri"/>
              </a:rPr>
              <a:t>trong  </a:t>
            </a:r>
            <a:r>
              <a:rPr spc="2" dirty="0">
                <a:latin typeface="Calibri"/>
                <a:cs typeface="Calibri"/>
              </a:rPr>
              <a:t>một ứng </a:t>
            </a:r>
            <a:r>
              <a:rPr dirty="0">
                <a:latin typeface="Calibri"/>
                <a:cs typeface="Calibri"/>
              </a:rPr>
              <a:t>dụng,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thậm </a:t>
            </a:r>
            <a:r>
              <a:rPr dirty="0">
                <a:latin typeface="Calibri"/>
                <a:cs typeface="Calibri"/>
              </a:rPr>
              <a:t>chí cả </a:t>
            </a:r>
            <a:r>
              <a:rPr spc="2" dirty="0">
                <a:latin typeface="Calibri"/>
                <a:cs typeface="Calibri"/>
              </a:rPr>
              <a:t>khả </a:t>
            </a:r>
            <a:r>
              <a:rPr dirty="0">
                <a:latin typeface="Calibri"/>
                <a:cs typeface="Calibri"/>
              </a:rPr>
              <a:t>năng ngoại tuyến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các thiết bị di</a:t>
            </a:r>
            <a:r>
              <a:rPr spc="-9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động.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9336" y="65840"/>
            <a:ext cx="353062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MỤC</a:t>
            </a:r>
            <a:r>
              <a:rPr lang="vi-VN" sz="1100" b="1" spc="-35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TIÊU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79336" y="426713"/>
            <a:ext cx="2745614" cy="1265089"/>
          </a:xfrm>
          <a:prstGeom prst="rect">
            <a:avLst/>
          </a:prstGeom>
        </p:spPr>
        <p:txBody>
          <a:bodyPr vert="horz" wrap="square" lIns="0" tIns="15043" rIns="0" bIns="0" rtlCol="0">
            <a:spAutoFit/>
          </a:bodyPr>
          <a:lstStyle/>
          <a:p>
            <a:pPr marL="125916" indent="-120344">
              <a:spcBef>
                <a:spcPts val="118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lang="vi-VN" sz="900" spc="2" dirty="0">
                <a:latin typeface="Calibri"/>
                <a:cs typeface="Calibri"/>
              </a:rPr>
              <a:t>Giải thích các phần tử tạo thành thẻ HTML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7" dirty="0">
                <a:latin typeface="Calibri"/>
                <a:cs typeface="Calibri"/>
              </a:rPr>
              <a:t>Mô </a:t>
            </a:r>
            <a:r>
              <a:rPr sz="900" dirty="0">
                <a:latin typeface="Calibri"/>
                <a:cs typeface="Calibri"/>
              </a:rPr>
              <a:t>tả về </a:t>
            </a:r>
            <a:r>
              <a:rPr sz="900" spc="2" dirty="0">
                <a:latin typeface="Calibri"/>
                <a:cs typeface="Calibri"/>
              </a:rPr>
              <a:t>khai </a:t>
            </a:r>
            <a:r>
              <a:rPr sz="900" spc="4" dirty="0">
                <a:latin typeface="Calibri"/>
                <a:cs typeface="Calibri"/>
              </a:rPr>
              <a:t>báo</a:t>
            </a:r>
            <a:r>
              <a:rPr sz="900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DOCTYPE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8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Các </a:t>
            </a:r>
            <a:r>
              <a:rPr sz="900" spc="4" dirty="0">
                <a:latin typeface="Calibri"/>
                <a:cs typeface="Calibri"/>
              </a:rPr>
              <a:t>thẻ </a:t>
            </a:r>
            <a:r>
              <a:rPr sz="900" spc="2" dirty="0">
                <a:latin typeface="Calibri"/>
                <a:cs typeface="Calibri"/>
              </a:rPr>
              <a:t>cơ </a:t>
            </a:r>
            <a:r>
              <a:rPr sz="900" spc="4" dirty="0">
                <a:latin typeface="Calibri"/>
                <a:cs typeface="Calibri"/>
              </a:rPr>
              <a:t>bản </a:t>
            </a:r>
            <a:r>
              <a:rPr sz="900" dirty="0">
                <a:latin typeface="Calibri"/>
                <a:cs typeface="Calibri"/>
              </a:rPr>
              <a:t>trong</a:t>
            </a:r>
            <a:r>
              <a:rPr sz="900" spc="-11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HTML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Các </a:t>
            </a:r>
            <a:r>
              <a:rPr sz="900" spc="4" dirty="0">
                <a:latin typeface="Calibri"/>
                <a:cs typeface="Calibri"/>
              </a:rPr>
              <a:t>kiểu dữ </a:t>
            </a:r>
            <a:r>
              <a:rPr sz="900" spc="2" dirty="0">
                <a:latin typeface="Calibri"/>
                <a:cs typeface="Calibri"/>
              </a:rPr>
              <a:t>liệu, </a:t>
            </a:r>
            <a:r>
              <a:rPr sz="900" spc="4" dirty="0">
                <a:latin typeface="Calibri"/>
                <a:cs typeface="Calibri"/>
              </a:rPr>
              <a:t>thuộc </a:t>
            </a:r>
            <a:r>
              <a:rPr sz="900" spc="2" dirty="0">
                <a:latin typeface="Calibri"/>
                <a:cs typeface="Calibri"/>
              </a:rPr>
              <a:t>tính, </a:t>
            </a:r>
            <a:r>
              <a:rPr sz="900" spc="-2" dirty="0">
                <a:latin typeface="Calibri"/>
                <a:cs typeface="Calibri"/>
              </a:rPr>
              <a:t>và </a:t>
            </a:r>
            <a:r>
              <a:rPr sz="900" spc="4" dirty="0">
                <a:latin typeface="Calibri"/>
                <a:cs typeface="Calibri"/>
              </a:rPr>
              <a:t>thực thể </a:t>
            </a:r>
            <a:r>
              <a:rPr sz="900" dirty="0">
                <a:latin typeface="Calibri"/>
                <a:cs typeface="Calibri"/>
              </a:rPr>
              <a:t>trong</a:t>
            </a:r>
            <a:r>
              <a:rPr sz="900" spc="-4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HTML5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4" dirty="0">
                <a:latin typeface="Calibri"/>
                <a:cs typeface="Calibri"/>
              </a:rPr>
              <a:t>Thẻ chứa </a:t>
            </a:r>
            <a:r>
              <a:rPr sz="900" spc="-2" dirty="0">
                <a:latin typeface="Calibri"/>
                <a:cs typeface="Calibri"/>
              </a:rPr>
              <a:t>và </a:t>
            </a:r>
            <a:r>
              <a:rPr sz="900" spc="4" dirty="0">
                <a:latin typeface="Calibri"/>
                <a:cs typeface="Calibri"/>
              </a:rPr>
              <a:t>thẻ</a:t>
            </a:r>
            <a:r>
              <a:rPr sz="900" spc="-7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đơn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Giải thích </a:t>
            </a:r>
            <a:r>
              <a:rPr sz="900" dirty="0">
                <a:latin typeface="Calibri"/>
                <a:cs typeface="Calibri"/>
              </a:rPr>
              <a:t>về </a:t>
            </a:r>
            <a:r>
              <a:rPr sz="900" spc="-2" dirty="0">
                <a:latin typeface="Calibri"/>
                <a:cs typeface="Calibri"/>
              </a:rPr>
              <a:t>vai </a:t>
            </a:r>
            <a:r>
              <a:rPr sz="900" dirty="0">
                <a:latin typeface="Calibri"/>
                <a:cs typeface="Calibri"/>
              </a:rPr>
              <a:t>trò </a:t>
            </a:r>
            <a:r>
              <a:rPr sz="900" spc="4" dirty="0">
                <a:latin typeface="Calibri"/>
                <a:cs typeface="Calibri"/>
              </a:rPr>
              <a:t>của HTML5 </a:t>
            </a:r>
            <a:r>
              <a:rPr sz="900" dirty="0">
                <a:latin typeface="Calibri"/>
                <a:cs typeface="Calibri"/>
              </a:rPr>
              <a:t>trên các </a:t>
            </a:r>
            <a:r>
              <a:rPr sz="900" spc="2" dirty="0">
                <a:latin typeface="Calibri"/>
                <a:cs typeface="Calibri"/>
              </a:rPr>
              <a:t>thiết bị</a:t>
            </a:r>
            <a:r>
              <a:rPr sz="900" spc="24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Mobile</a:t>
            </a:r>
            <a:endParaRPr sz="900"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828237"/>
            <a:ext cx="3960813" cy="315927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18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WATCH 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4801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503933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PHẦN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TỬ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1-2</a:t>
            </a:r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3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32357" y="884542"/>
            <a:ext cx="3663752" cy="363316"/>
          </a:xfrm>
          <a:custGeom>
            <a:avLst/>
            <a:gdLst/>
            <a:ahLst/>
            <a:cxnLst/>
            <a:rect l="l" t="t" r="r" b="b"/>
            <a:pathLst>
              <a:path w="8458200" h="814069">
                <a:moveTo>
                  <a:pt x="8322564" y="0"/>
                </a:moveTo>
                <a:lnTo>
                  <a:pt x="135636" y="0"/>
                </a:lnTo>
                <a:lnTo>
                  <a:pt x="92766" y="6912"/>
                </a:lnTo>
                <a:lnTo>
                  <a:pt x="55533" y="26164"/>
                </a:lnTo>
                <a:lnTo>
                  <a:pt x="26171" y="55522"/>
                </a:lnTo>
                <a:lnTo>
                  <a:pt x="6915" y="92756"/>
                </a:lnTo>
                <a:lnTo>
                  <a:pt x="0" y="135636"/>
                </a:lnTo>
                <a:lnTo>
                  <a:pt x="0" y="678179"/>
                </a:lnTo>
                <a:lnTo>
                  <a:pt x="6915" y="721059"/>
                </a:lnTo>
                <a:lnTo>
                  <a:pt x="26171" y="758293"/>
                </a:lnTo>
                <a:lnTo>
                  <a:pt x="55533" y="787651"/>
                </a:lnTo>
                <a:lnTo>
                  <a:pt x="92766" y="806903"/>
                </a:lnTo>
                <a:lnTo>
                  <a:pt x="135636" y="813815"/>
                </a:lnTo>
                <a:lnTo>
                  <a:pt x="8322564" y="813815"/>
                </a:lnTo>
                <a:lnTo>
                  <a:pt x="8365443" y="806903"/>
                </a:lnTo>
                <a:lnTo>
                  <a:pt x="8402677" y="787651"/>
                </a:lnTo>
                <a:lnTo>
                  <a:pt x="8432035" y="758293"/>
                </a:lnTo>
                <a:lnTo>
                  <a:pt x="8451287" y="721059"/>
                </a:lnTo>
                <a:lnTo>
                  <a:pt x="8458200" y="678179"/>
                </a:lnTo>
                <a:lnTo>
                  <a:pt x="8458200" y="135636"/>
                </a:lnTo>
                <a:lnTo>
                  <a:pt x="8451287" y="92756"/>
                </a:lnTo>
                <a:lnTo>
                  <a:pt x="8432035" y="55522"/>
                </a:lnTo>
                <a:lnTo>
                  <a:pt x="8402677" y="26164"/>
                </a:lnTo>
                <a:lnTo>
                  <a:pt x="8365443" y="6912"/>
                </a:lnTo>
                <a:lnTo>
                  <a:pt x="8322564" y="0"/>
                </a:lnTo>
                <a:close/>
              </a:path>
            </a:pathLst>
          </a:custGeom>
          <a:solidFill>
            <a:srgbClr val="D9959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32357" y="884542"/>
            <a:ext cx="3663752" cy="363316"/>
          </a:xfrm>
          <a:custGeom>
            <a:avLst/>
            <a:gdLst/>
            <a:ahLst/>
            <a:cxnLst/>
            <a:rect l="l" t="t" r="r" b="b"/>
            <a:pathLst>
              <a:path w="8458200" h="814069">
                <a:moveTo>
                  <a:pt x="0" y="135636"/>
                </a:moveTo>
                <a:lnTo>
                  <a:pt x="6915" y="92756"/>
                </a:lnTo>
                <a:lnTo>
                  <a:pt x="26171" y="55522"/>
                </a:lnTo>
                <a:lnTo>
                  <a:pt x="55533" y="26164"/>
                </a:lnTo>
                <a:lnTo>
                  <a:pt x="92766" y="6912"/>
                </a:lnTo>
                <a:lnTo>
                  <a:pt x="135636" y="0"/>
                </a:lnTo>
                <a:lnTo>
                  <a:pt x="8322564" y="0"/>
                </a:lnTo>
                <a:lnTo>
                  <a:pt x="8365443" y="6912"/>
                </a:lnTo>
                <a:lnTo>
                  <a:pt x="8402677" y="26164"/>
                </a:lnTo>
                <a:lnTo>
                  <a:pt x="8432035" y="55522"/>
                </a:lnTo>
                <a:lnTo>
                  <a:pt x="8451287" y="92756"/>
                </a:lnTo>
                <a:lnTo>
                  <a:pt x="8458200" y="135636"/>
                </a:lnTo>
                <a:lnTo>
                  <a:pt x="8458200" y="678179"/>
                </a:lnTo>
                <a:lnTo>
                  <a:pt x="8451287" y="721059"/>
                </a:lnTo>
                <a:lnTo>
                  <a:pt x="8432035" y="758293"/>
                </a:lnTo>
                <a:lnTo>
                  <a:pt x="8402677" y="787651"/>
                </a:lnTo>
                <a:lnTo>
                  <a:pt x="8365443" y="806903"/>
                </a:lnTo>
                <a:lnTo>
                  <a:pt x="8322564" y="813815"/>
                </a:lnTo>
                <a:lnTo>
                  <a:pt x="135636" y="813815"/>
                </a:lnTo>
                <a:lnTo>
                  <a:pt x="92766" y="806903"/>
                </a:lnTo>
                <a:lnTo>
                  <a:pt x="55533" y="787651"/>
                </a:lnTo>
                <a:lnTo>
                  <a:pt x="26171" y="758293"/>
                </a:lnTo>
                <a:lnTo>
                  <a:pt x="6915" y="721059"/>
                </a:lnTo>
                <a:lnTo>
                  <a:pt x="0" y="678179"/>
                </a:lnTo>
                <a:lnTo>
                  <a:pt x="0" y="13563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32357" y="1347728"/>
            <a:ext cx="3663752" cy="361899"/>
          </a:xfrm>
          <a:custGeom>
            <a:avLst/>
            <a:gdLst/>
            <a:ahLst/>
            <a:cxnLst/>
            <a:rect l="l" t="t" r="r" b="b"/>
            <a:pathLst>
              <a:path w="8458200" h="810895">
                <a:moveTo>
                  <a:pt x="8323072" y="0"/>
                </a:moveTo>
                <a:lnTo>
                  <a:pt x="135128" y="0"/>
                </a:lnTo>
                <a:lnTo>
                  <a:pt x="92418" y="6884"/>
                </a:lnTo>
                <a:lnTo>
                  <a:pt x="55324" y="26058"/>
                </a:lnTo>
                <a:lnTo>
                  <a:pt x="26072" y="55302"/>
                </a:lnTo>
                <a:lnTo>
                  <a:pt x="6889" y="92399"/>
                </a:lnTo>
                <a:lnTo>
                  <a:pt x="0" y="135128"/>
                </a:lnTo>
                <a:lnTo>
                  <a:pt x="0" y="675640"/>
                </a:lnTo>
                <a:lnTo>
                  <a:pt x="6889" y="718368"/>
                </a:lnTo>
                <a:lnTo>
                  <a:pt x="26072" y="755465"/>
                </a:lnTo>
                <a:lnTo>
                  <a:pt x="55324" y="784709"/>
                </a:lnTo>
                <a:lnTo>
                  <a:pt x="92418" y="803883"/>
                </a:lnTo>
                <a:lnTo>
                  <a:pt x="135128" y="810768"/>
                </a:lnTo>
                <a:lnTo>
                  <a:pt x="8323072" y="810768"/>
                </a:lnTo>
                <a:lnTo>
                  <a:pt x="8365800" y="803883"/>
                </a:lnTo>
                <a:lnTo>
                  <a:pt x="8402897" y="784709"/>
                </a:lnTo>
                <a:lnTo>
                  <a:pt x="8432141" y="755465"/>
                </a:lnTo>
                <a:lnTo>
                  <a:pt x="8451315" y="718368"/>
                </a:lnTo>
                <a:lnTo>
                  <a:pt x="8458200" y="675640"/>
                </a:lnTo>
                <a:lnTo>
                  <a:pt x="8458200" y="135128"/>
                </a:lnTo>
                <a:lnTo>
                  <a:pt x="8451315" y="92399"/>
                </a:lnTo>
                <a:lnTo>
                  <a:pt x="8432141" y="55302"/>
                </a:lnTo>
                <a:lnTo>
                  <a:pt x="8402897" y="26058"/>
                </a:lnTo>
                <a:lnTo>
                  <a:pt x="8365800" y="6884"/>
                </a:lnTo>
                <a:lnTo>
                  <a:pt x="8323072" y="0"/>
                </a:lnTo>
                <a:close/>
              </a:path>
            </a:pathLst>
          </a:custGeom>
          <a:solidFill>
            <a:srgbClr val="9BBA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32357" y="1347728"/>
            <a:ext cx="3663752" cy="361899"/>
          </a:xfrm>
          <a:custGeom>
            <a:avLst/>
            <a:gdLst/>
            <a:ahLst/>
            <a:cxnLst/>
            <a:rect l="l" t="t" r="r" b="b"/>
            <a:pathLst>
              <a:path w="8458200" h="810895">
                <a:moveTo>
                  <a:pt x="0" y="135128"/>
                </a:moveTo>
                <a:lnTo>
                  <a:pt x="6889" y="92399"/>
                </a:lnTo>
                <a:lnTo>
                  <a:pt x="26072" y="55302"/>
                </a:lnTo>
                <a:lnTo>
                  <a:pt x="55324" y="26058"/>
                </a:lnTo>
                <a:lnTo>
                  <a:pt x="92418" y="6884"/>
                </a:lnTo>
                <a:lnTo>
                  <a:pt x="135128" y="0"/>
                </a:lnTo>
                <a:lnTo>
                  <a:pt x="8323072" y="0"/>
                </a:lnTo>
                <a:lnTo>
                  <a:pt x="8365800" y="6884"/>
                </a:lnTo>
                <a:lnTo>
                  <a:pt x="8402897" y="26058"/>
                </a:lnTo>
                <a:lnTo>
                  <a:pt x="8432141" y="55302"/>
                </a:lnTo>
                <a:lnTo>
                  <a:pt x="8451315" y="92399"/>
                </a:lnTo>
                <a:lnTo>
                  <a:pt x="8458200" y="135128"/>
                </a:lnTo>
                <a:lnTo>
                  <a:pt x="8458200" y="675640"/>
                </a:lnTo>
                <a:lnTo>
                  <a:pt x="8451315" y="718368"/>
                </a:lnTo>
                <a:lnTo>
                  <a:pt x="8432141" y="755465"/>
                </a:lnTo>
                <a:lnTo>
                  <a:pt x="8402897" y="784709"/>
                </a:lnTo>
                <a:lnTo>
                  <a:pt x="8365800" y="803883"/>
                </a:lnTo>
                <a:lnTo>
                  <a:pt x="8323072" y="810768"/>
                </a:lnTo>
                <a:lnTo>
                  <a:pt x="135128" y="810768"/>
                </a:lnTo>
                <a:lnTo>
                  <a:pt x="92418" y="803883"/>
                </a:lnTo>
                <a:lnTo>
                  <a:pt x="55324" y="784709"/>
                </a:lnTo>
                <a:lnTo>
                  <a:pt x="26072" y="755465"/>
                </a:lnTo>
                <a:lnTo>
                  <a:pt x="6889" y="718368"/>
                </a:lnTo>
                <a:lnTo>
                  <a:pt x="0" y="675640"/>
                </a:lnTo>
                <a:lnTo>
                  <a:pt x="0" y="135128"/>
                </a:lnTo>
                <a:close/>
              </a:path>
            </a:pathLst>
          </a:custGeom>
          <a:ln w="25907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73395" y="424984"/>
            <a:ext cx="3622714" cy="1203224"/>
          </a:xfrm>
          <a:prstGeom prst="rect">
            <a:avLst/>
          </a:prstGeom>
        </p:spPr>
        <p:txBody>
          <a:bodyPr vert="horz" wrap="square" lIns="0" tIns="18107" rIns="0" bIns="0" rtlCol="0">
            <a:spAutoFit/>
          </a:bodyPr>
          <a:lstStyle/>
          <a:p>
            <a:pPr marL="165195" marR="222302" indent="-120344">
              <a:lnSpc>
                <a:spcPts val="904"/>
              </a:lnSpc>
              <a:spcBef>
                <a:spcPts val="14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65473" algn="l"/>
              </a:tabLst>
            </a:pPr>
            <a:r>
              <a:rPr spc="2" dirty="0">
                <a:latin typeface="Calibri"/>
                <a:cs typeface="Calibri"/>
              </a:rPr>
              <a:t>Một phần tử </a:t>
            </a:r>
            <a:r>
              <a:rPr dirty="0">
                <a:latin typeface="Calibri"/>
                <a:cs typeface="Calibri"/>
              </a:rPr>
              <a:t>tổ </a:t>
            </a:r>
            <a:r>
              <a:rPr spc="2" dirty="0">
                <a:latin typeface="Calibri"/>
                <a:cs typeface="Calibri"/>
              </a:rPr>
              <a:t>chức </a:t>
            </a:r>
            <a:r>
              <a:rPr dirty="0">
                <a:latin typeface="Calibri"/>
                <a:cs typeface="Calibri"/>
              </a:rPr>
              <a:t>nội dung trong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trang </a:t>
            </a:r>
            <a:r>
              <a:rPr spc="-7" dirty="0">
                <a:latin typeface="Calibri"/>
                <a:cs typeface="Calibri"/>
              </a:rPr>
              <a:t>Web </a:t>
            </a: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cấp,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thành cấu  trúc cơ bản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-2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20"/>
              </a:spcBef>
            </a:pPr>
            <a:endParaRPr sz="900" dirty="0">
              <a:latin typeface="Times New Roman"/>
              <a:cs typeface="Times New Roman"/>
            </a:endParaRPr>
          </a:p>
          <a:p>
            <a:pPr marL="5571">
              <a:lnSpc>
                <a:spcPts val="906"/>
              </a:lnSpc>
            </a:pPr>
            <a:r>
              <a:rPr dirty="0">
                <a:latin typeface="Calibri"/>
                <a:cs typeface="Calibri"/>
              </a:rPr>
              <a:t>Nó </a:t>
            </a:r>
            <a:r>
              <a:rPr spc="-2" dirty="0">
                <a:latin typeface="Calibri"/>
                <a:cs typeface="Calibri"/>
              </a:rPr>
              <a:t>bao gồm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spc="-2" dirty="0">
                <a:latin typeface="Calibri"/>
                <a:cs typeface="Calibri"/>
              </a:rPr>
              <a:t>thẻ, </a:t>
            </a:r>
            <a:r>
              <a:rPr dirty="0">
                <a:latin typeface="Calibri"/>
                <a:cs typeface="Calibri"/>
              </a:rPr>
              <a:t>thuộc </a:t>
            </a:r>
            <a:r>
              <a:rPr spc="-2" dirty="0">
                <a:latin typeface="Calibri"/>
                <a:cs typeface="Calibri"/>
              </a:rPr>
              <a:t>tính,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spc="-2" dirty="0">
                <a:latin typeface="Calibri"/>
                <a:cs typeface="Calibri"/>
              </a:rPr>
              <a:t>nội dung. Thẻ biểu </a:t>
            </a:r>
            <a:r>
              <a:rPr dirty="0">
                <a:latin typeface="Calibri"/>
                <a:cs typeface="Calibri"/>
              </a:rPr>
              <a:t>thị </a:t>
            </a:r>
            <a:r>
              <a:rPr spc="-2" dirty="0">
                <a:latin typeface="Calibri"/>
                <a:cs typeface="Calibri"/>
              </a:rPr>
              <a:t>sự 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</a:t>
            </a:r>
            <a:r>
              <a:rPr spc="-2" dirty="0" err="1">
                <a:latin typeface="Calibri"/>
                <a:cs typeface="Calibri"/>
              </a:rPr>
              <a:t>của</a:t>
            </a:r>
            <a:r>
              <a:rPr dirty="0">
                <a:latin typeface="Calibri"/>
                <a:cs typeface="Calibri"/>
              </a:rPr>
              <a:t> </a:t>
            </a:r>
            <a:r>
              <a:rPr dirty="0" err="1" smtClean="0">
                <a:latin typeface="Calibri"/>
                <a:cs typeface="Calibri"/>
              </a:rPr>
              <a:t>một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spc="-2" dirty="0" err="1" smtClean="0">
                <a:latin typeface="Calibri"/>
                <a:cs typeface="Calibri"/>
              </a:rPr>
              <a:t>phần</a:t>
            </a:r>
            <a:r>
              <a:rPr spc="-2" dirty="0" smtClean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</a:t>
            </a:r>
            <a:r>
              <a:rPr spc="-4" dirty="0">
                <a:latin typeface="Calibri"/>
                <a:cs typeface="Calibri"/>
              </a:rPr>
              <a:t> HTML.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spcBef>
                <a:spcPts val="4"/>
              </a:spcBef>
            </a:pPr>
            <a:endParaRPr sz="700" dirty="0">
              <a:latin typeface="Times New Roman"/>
              <a:cs typeface="Times New Roman"/>
            </a:endParaRPr>
          </a:p>
          <a:p>
            <a:pPr marL="5571">
              <a:lnSpc>
                <a:spcPts val="906"/>
              </a:lnSpc>
            </a:pPr>
            <a:r>
              <a:rPr dirty="0">
                <a:latin typeface="Calibri"/>
                <a:cs typeface="Calibri"/>
              </a:rPr>
              <a:t>Một thẻ </a:t>
            </a:r>
            <a:r>
              <a:rPr spc="-2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 </a:t>
            </a:r>
            <a:r>
              <a:rPr spc="-2" dirty="0">
                <a:latin typeface="Calibri"/>
                <a:cs typeface="Calibri"/>
              </a:rPr>
              <a:t>bao gồm </a:t>
            </a:r>
            <a:r>
              <a:rPr dirty="0">
                <a:latin typeface="Calibri"/>
                <a:cs typeface="Calibri"/>
              </a:rPr>
              <a:t>một khung </a:t>
            </a:r>
            <a:r>
              <a:rPr spc="-2" dirty="0">
                <a:latin typeface="Calibri"/>
                <a:cs typeface="Calibri"/>
              </a:rPr>
              <a:t>góc </a:t>
            </a:r>
            <a:r>
              <a:rPr dirty="0">
                <a:latin typeface="Calibri"/>
                <a:cs typeface="Calibri"/>
              </a:rPr>
              <a:t>mở(&lt;) </a:t>
            </a:r>
            <a:r>
              <a:rPr spc="-2" dirty="0">
                <a:latin typeface="Calibri"/>
                <a:cs typeface="Calibri"/>
              </a:rPr>
              <a:t>tiếp </a:t>
            </a:r>
            <a:r>
              <a:rPr dirty="0">
                <a:latin typeface="Calibri"/>
                <a:cs typeface="Calibri"/>
              </a:rPr>
              <a:t>theo là </a:t>
            </a:r>
            <a:r>
              <a:rPr spc="-4" dirty="0">
                <a:latin typeface="Calibri"/>
                <a:cs typeface="Calibri"/>
              </a:rPr>
              <a:t>tên </a:t>
            </a:r>
            <a:r>
              <a:rPr spc="-2" dirty="0">
                <a:latin typeface="Calibri"/>
                <a:cs typeface="Calibri"/>
              </a:rPr>
              <a:t>phần tử, </a:t>
            </a:r>
            <a:r>
              <a:rPr dirty="0">
                <a:latin typeface="Calibri"/>
                <a:cs typeface="Calibri"/>
              </a:rPr>
              <a:t>không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hoặc</a:t>
            </a:r>
            <a:endParaRPr dirty="0">
              <a:latin typeface="Calibri"/>
              <a:cs typeface="Calibri"/>
            </a:endParaRPr>
          </a:p>
          <a:p>
            <a:pPr marL="5571">
              <a:lnSpc>
                <a:spcPts val="906"/>
              </a:lnSpc>
            </a:pPr>
            <a:r>
              <a:rPr spc="-2" dirty="0">
                <a:latin typeface="Calibri"/>
                <a:cs typeface="Calibri"/>
              </a:rPr>
              <a:t>nhiều </a:t>
            </a:r>
            <a:r>
              <a:rPr dirty="0">
                <a:latin typeface="Calibri"/>
                <a:cs typeface="Calibri"/>
              </a:rPr>
              <a:t>thuộc </a:t>
            </a:r>
            <a:r>
              <a:rPr spc="-2" dirty="0">
                <a:latin typeface="Calibri"/>
                <a:cs typeface="Calibri"/>
              </a:rPr>
              <a:t>tính </a:t>
            </a:r>
            <a:r>
              <a:rPr spc="-4" dirty="0">
                <a:latin typeface="Calibri"/>
                <a:cs typeface="Calibri"/>
              </a:rPr>
              <a:t>tách </a:t>
            </a:r>
            <a:r>
              <a:rPr spc="-9" dirty="0">
                <a:latin typeface="Calibri"/>
                <a:cs typeface="Calibri"/>
              </a:rPr>
              <a:t>ra </a:t>
            </a:r>
            <a:r>
              <a:rPr spc="-2" dirty="0">
                <a:latin typeface="Calibri"/>
                <a:cs typeface="Calibri"/>
              </a:rPr>
              <a:t>bởi dấu cách,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ngoặc</a:t>
            </a:r>
            <a:r>
              <a:rPr dirty="0">
                <a:latin typeface="Calibri"/>
                <a:cs typeface="Calibri"/>
              </a:rPr>
              <a:t> đóng(&gt;).</a:t>
            </a:r>
          </a:p>
        </p:txBody>
      </p:sp>
      <p:sp>
        <p:nvSpPr>
          <p:cNvPr id="9" name="object 9"/>
          <p:cNvSpPr/>
          <p:nvPr/>
        </p:nvSpPr>
        <p:spPr>
          <a:xfrm>
            <a:off x="132357" y="1840841"/>
            <a:ext cx="3663752" cy="370118"/>
          </a:xfrm>
          <a:custGeom>
            <a:avLst/>
            <a:gdLst/>
            <a:ahLst/>
            <a:cxnLst/>
            <a:rect l="l" t="t" r="r" b="b"/>
            <a:pathLst>
              <a:path w="8458200" h="829310">
                <a:moveTo>
                  <a:pt x="8320024" y="0"/>
                </a:moveTo>
                <a:lnTo>
                  <a:pt x="138176" y="0"/>
                </a:lnTo>
                <a:lnTo>
                  <a:pt x="94501" y="7042"/>
                </a:lnTo>
                <a:lnTo>
                  <a:pt x="56570" y="26655"/>
                </a:lnTo>
                <a:lnTo>
                  <a:pt x="26659" y="56564"/>
                </a:lnTo>
                <a:lnTo>
                  <a:pt x="7044" y="94496"/>
                </a:lnTo>
                <a:lnTo>
                  <a:pt x="0" y="138176"/>
                </a:lnTo>
                <a:lnTo>
                  <a:pt x="0" y="690880"/>
                </a:lnTo>
                <a:lnTo>
                  <a:pt x="7044" y="734559"/>
                </a:lnTo>
                <a:lnTo>
                  <a:pt x="26659" y="772491"/>
                </a:lnTo>
                <a:lnTo>
                  <a:pt x="56570" y="802400"/>
                </a:lnTo>
                <a:lnTo>
                  <a:pt x="94501" y="822013"/>
                </a:lnTo>
                <a:lnTo>
                  <a:pt x="138176" y="829056"/>
                </a:lnTo>
                <a:lnTo>
                  <a:pt x="8320024" y="829056"/>
                </a:lnTo>
                <a:lnTo>
                  <a:pt x="8363703" y="822013"/>
                </a:lnTo>
                <a:lnTo>
                  <a:pt x="8401635" y="802400"/>
                </a:lnTo>
                <a:lnTo>
                  <a:pt x="8431544" y="772491"/>
                </a:lnTo>
                <a:lnTo>
                  <a:pt x="8451157" y="734559"/>
                </a:lnTo>
                <a:lnTo>
                  <a:pt x="8458200" y="690880"/>
                </a:lnTo>
                <a:lnTo>
                  <a:pt x="8458200" y="138176"/>
                </a:lnTo>
                <a:lnTo>
                  <a:pt x="8451157" y="94496"/>
                </a:lnTo>
                <a:lnTo>
                  <a:pt x="8431544" y="56564"/>
                </a:lnTo>
                <a:lnTo>
                  <a:pt x="8401635" y="26655"/>
                </a:lnTo>
                <a:lnTo>
                  <a:pt x="8363703" y="7042"/>
                </a:lnTo>
                <a:lnTo>
                  <a:pt x="8320024" y="0"/>
                </a:lnTo>
                <a:close/>
              </a:path>
            </a:pathLst>
          </a:custGeom>
          <a:solidFill>
            <a:srgbClr val="B3A1C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32357" y="1840841"/>
            <a:ext cx="3663752" cy="370118"/>
          </a:xfrm>
          <a:custGeom>
            <a:avLst/>
            <a:gdLst/>
            <a:ahLst/>
            <a:cxnLst/>
            <a:rect l="l" t="t" r="r" b="b"/>
            <a:pathLst>
              <a:path w="8458200" h="829310">
                <a:moveTo>
                  <a:pt x="0" y="138176"/>
                </a:moveTo>
                <a:lnTo>
                  <a:pt x="7044" y="94496"/>
                </a:lnTo>
                <a:lnTo>
                  <a:pt x="26659" y="56564"/>
                </a:lnTo>
                <a:lnTo>
                  <a:pt x="56570" y="26655"/>
                </a:lnTo>
                <a:lnTo>
                  <a:pt x="94501" y="7042"/>
                </a:lnTo>
                <a:lnTo>
                  <a:pt x="138176" y="0"/>
                </a:lnTo>
                <a:lnTo>
                  <a:pt x="8320024" y="0"/>
                </a:lnTo>
                <a:lnTo>
                  <a:pt x="8363703" y="7042"/>
                </a:lnTo>
                <a:lnTo>
                  <a:pt x="8401635" y="26655"/>
                </a:lnTo>
                <a:lnTo>
                  <a:pt x="8431544" y="56564"/>
                </a:lnTo>
                <a:lnTo>
                  <a:pt x="8451157" y="94496"/>
                </a:lnTo>
                <a:lnTo>
                  <a:pt x="8458200" y="138176"/>
                </a:lnTo>
                <a:lnTo>
                  <a:pt x="8458200" y="690880"/>
                </a:lnTo>
                <a:lnTo>
                  <a:pt x="8451157" y="734559"/>
                </a:lnTo>
                <a:lnTo>
                  <a:pt x="8431544" y="772491"/>
                </a:lnTo>
                <a:lnTo>
                  <a:pt x="8401635" y="802400"/>
                </a:lnTo>
                <a:lnTo>
                  <a:pt x="8363703" y="822013"/>
                </a:lnTo>
                <a:lnTo>
                  <a:pt x="8320024" y="829056"/>
                </a:lnTo>
                <a:lnTo>
                  <a:pt x="138176" y="829056"/>
                </a:lnTo>
                <a:lnTo>
                  <a:pt x="94501" y="822013"/>
                </a:lnTo>
                <a:lnTo>
                  <a:pt x="56570" y="802400"/>
                </a:lnTo>
                <a:lnTo>
                  <a:pt x="26659" y="772491"/>
                </a:lnTo>
                <a:lnTo>
                  <a:pt x="7044" y="734559"/>
                </a:lnTo>
                <a:lnTo>
                  <a:pt x="0" y="690880"/>
                </a:lnTo>
                <a:lnTo>
                  <a:pt x="0" y="1381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2357" y="2326472"/>
            <a:ext cx="3663752" cy="353681"/>
          </a:xfrm>
          <a:custGeom>
            <a:avLst/>
            <a:gdLst/>
            <a:ahLst/>
            <a:cxnLst/>
            <a:rect l="l" t="t" r="r" b="b"/>
            <a:pathLst>
              <a:path w="8458200" h="792479">
                <a:moveTo>
                  <a:pt x="8326120" y="0"/>
                </a:moveTo>
                <a:lnTo>
                  <a:pt x="132080" y="0"/>
                </a:lnTo>
                <a:lnTo>
                  <a:pt x="90331" y="6738"/>
                </a:lnTo>
                <a:lnTo>
                  <a:pt x="54073" y="25497"/>
                </a:lnTo>
                <a:lnTo>
                  <a:pt x="25482" y="54095"/>
                </a:lnTo>
                <a:lnTo>
                  <a:pt x="6733" y="90350"/>
                </a:lnTo>
                <a:lnTo>
                  <a:pt x="0" y="132079"/>
                </a:lnTo>
                <a:lnTo>
                  <a:pt x="0" y="660399"/>
                </a:lnTo>
                <a:lnTo>
                  <a:pt x="6733" y="702148"/>
                </a:lnTo>
                <a:lnTo>
                  <a:pt x="25482" y="738406"/>
                </a:lnTo>
                <a:lnTo>
                  <a:pt x="54073" y="766997"/>
                </a:lnTo>
                <a:lnTo>
                  <a:pt x="90331" y="785746"/>
                </a:lnTo>
                <a:lnTo>
                  <a:pt x="132080" y="792479"/>
                </a:lnTo>
                <a:lnTo>
                  <a:pt x="8326120" y="792479"/>
                </a:lnTo>
                <a:lnTo>
                  <a:pt x="8367849" y="785746"/>
                </a:lnTo>
                <a:lnTo>
                  <a:pt x="8404104" y="766997"/>
                </a:lnTo>
                <a:lnTo>
                  <a:pt x="8432702" y="738406"/>
                </a:lnTo>
                <a:lnTo>
                  <a:pt x="8451461" y="702148"/>
                </a:lnTo>
                <a:lnTo>
                  <a:pt x="8458200" y="660399"/>
                </a:lnTo>
                <a:lnTo>
                  <a:pt x="8458200" y="132079"/>
                </a:lnTo>
                <a:lnTo>
                  <a:pt x="8451461" y="90350"/>
                </a:lnTo>
                <a:lnTo>
                  <a:pt x="8432702" y="54095"/>
                </a:lnTo>
                <a:lnTo>
                  <a:pt x="8404104" y="25497"/>
                </a:lnTo>
                <a:lnTo>
                  <a:pt x="8367849" y="6738"/>
                </a:lnTo>
                <a:lnTo>
                  <a:pt x="8326120" y="0"/>
                </a:lnTo>
                <a:close/>
              </a:path>
            </a:pathLst>
          </a:custGeom>
          <a:solidFill>
            <a:srgbClr val="8EB4E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2357" y="2326472"/>
            <a:ext cx="3663752" cy="353681"/>
          </a:xfrm>
          <a:custGeom>
            <a:avLst/>
            <a:gdLst/>
            <a:ahLst/>
            <a:cxnLst/>
            <a:rect l="l" t="t" r="r" b="b"/>
            <a:pathLst>
              <a:path w="8458200" h="792479">
                <a:moveTo>
                  <a:pt x="0" y="132079"/>
                </a:moveTo>
                <a:lnTo>
                  <a:pt x="6733" y="90350"/>
                </a:lnTo>
                <a:lnTo>
                  <a:pt x="25482" y="54095"/>
                </a:lnTo>
                <a:lnTo>
                  <a:pt x="54073" y="25497"/>
                </a:lnTo>
                <a:lnTo>
                  <a:pt x="90331" y="6738"/>
                </a:lnTo>
                <a:lnTo>
                  <a:pt x="132080" y="0"/>
                </a:lnTo>
                <a:lnTo>
                  <a:pt x="8326120" y="0"/>
                </a:lnTo>
                <a:lnTo>
                  <a:pt x="8367849" y="6738"/>
                </a:lnTo>
                <a:lnTo>
                  <a:pt x="8404104" y="25497"/>
                </a:lnTo>
                <a:lnTo>
                  <a:pt x="8432702" y="54095"/>
                </a:lnTo>
                <a:lnTo>
                  <a:pt x="8451461" y="90350"/>
                </a:lnTo>
                <a:lnTo>
                  <a:pt x="8458200" y="132079"/>
                </a:lnTo>
                <a:lnTo>
                  <a:pt x="8458200" y="660399"/>
                </a:lnTo>
                <a:lnTo>
                  <a:pt x="8451461" y="702148"/>
                </a:lnTo>
                <a:lnTo>
                  <a:pt x="8432702" y="738406"/>
                </a:lnTo>
                <a:lnTo>
                  <a:pt x="8404104" y="766997"/>
                </a:lnTo>
                <a:lnTo>
                  <a:pt x="8367849" y="785746"/>
                </a:lnTo>
                <a:lnTo>
                  <a:pt x="8326120" y="792479"/>
                </a:lnTo>
                <a:lnTo>
                  <a:pt x="132080" y="792479"/>
                </a:lnTo>
                <a:lnTo>
                  <a:pt x="90331" y="785746"/>
                </a:lnTo>
                <a:lnTo>
                  <a:pt x="54073" y="766997"/>
                </a:lnTo>
                <a:lnTo>
                  <a:pt x="25482" y="738406"/>
                </a:lnTo>
                <a:lnTo>
                  <a:pt x="6733" y="702148"/>
                </a:lnTo>
                <a:lnTo>
                  <a:pt x="0" y="660399"/>
                </a:lnTo>
                <a:lnTo>
                  <a:pt x="0" y="132079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72999" y="1947455"/>
            <a:ext cx="3497068" cy="682734"/>
          </a:xfrm>
          <a:prstGeom prst="rect">
            <a:avLst/>
          </a:prstGeom>
        </p:spPr>
        <p:txBody>
          <a:bodyPr vert="horz" wrap="square" lIns="0" tIns="5571" rIns="0" bIns="0" rtlCol="0">
            <a:spAutoFit/>
          </a:bodyPr>
          <a:lstStyle/>
          <a:p>
            <a:pPr marL="6129">
              <a:spcBef>
                <a:spcPts val="44"/>
              </a:spcBef>
            </a:pPr>
            <a:r>
              <a:rPr spc="-2" dirty="0">
                <a:latin typeface="Calibri"/>
                <a:cs typeface="Calibri"/>
              </a:rPr>
              <a:t>Thuộc tính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-4" dirty="0">
                <a:latin typeface="Calibri"/>
                <a:cs typeface="Calibri"/>
              </a:rPr>
              <a:t>các cặp </a:t>
            </a:r>
            <a:r>
              <a:rPr spc="-2" dirty="0">
                <a:latin typeface="Calibri"/>
                <a:cs typeface="Calibri"/>
              </a:rPr>
              <a:t>name/ value </a:t>
            </a:r>
            <a:r>
              <a:rPr dirty="0">
                <a:latin typeface="Calibri"/>
                <a:cs typeface="Calibri"/>
              </a:rPr>
              <a:t>mô </a:t>
            </a:r>
            <a:r>
              <a:rPr spc="-7" dirty="0">
                <a:latin typeface="Calibri"/>
                <a:cs typeface="Calibri"/>
              </a:rPr>
              <a:t>tả </a:t>
            </a:r>
            <a:r>
              <a:rPr spc="-4" dirty="0">
                <a:latin typeface="Calibri"/>
                <a:cs typeface="Calibri"/>
              </a:rPr>
              <a:t>các yếu tố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định dạng </a:t>
            </a:r>
            <a:r>
              <a:rPr spc="-2" dirty="0">
                <a:latin typeface="Calibri"/>
                <a:cs typeface="Calibri"/>
              </a:rPr>
              <a:t>nội</a:t>
            </a:r>
            <a:r>
              <a:rPr spc="18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dung.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5571" marR="2229">
              <a:lnSpc>
                <a:spcPts val="864"/>
              </a:lnSpc>
              <a:spcBef>
                <a:spcPts val="594"/>
              </a:spcBef>
            </a:pPr>
            <a:r>
              <a:rPr dirty="0">
                <a:latin typeface="Calibri"/>
                <a:cs typeface="Calibri"/>
              </a:rPr>
              <a:t>Một thẻ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thúc được </a:t>
            </a:r>
            <a:r>
              <a:rPr spc="-2" dirty="0">
                <a:latin typeface="Calibri"/>
                <a:cs typeface="Calibri"/>
              </a:rPr>
              <a:t>viết chính </a:t>
            </a:r>
            <a:r>
              <a:rPr spc="-7" dirty="0">
                <a:latin typeface="Calibri"/>
                <a:cs typeface="Calibri"/>
              </a:rPr>
              <a:t>xác </a:t>
            </a:r>
            <a:r>
              <a:rPr spc="-2" dirty="0">
                <a:latin typeface="Calibri"/>
                <a:cs typeface="Calibri"/>
              </a:rPr>
              <a:t>như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-2" dirty="0">
                <a:latin typeface="Calibri"/>
                <a:cs typeface="Calibri"/>
              </a:rPr>
              <a:t>bắt </a:t>
            </a:r>
            <a:r>
              <a:rPr dirty="0">
                <a:latin typeface="Calibri"/>
                <a:cs typeface="Calibri"/>
              </a:rPr>
              <a:t>đầu, </a:t>
            </a:r>
            <a:r>
              <a:rPr spc="-2" dirty="0">
                <a:latin typeface="Calibri"/>
                <a:cs typeface="Calibri"/>
              </a:rPr>
              <a:t>nhưng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spc="-2" dirty="0">
                <a:latin typeface="Calibri"/>
                <a:cs typeface="Calibri"/>
              </a:rPr>
              <a:t>dấu </a:t>
            </a:r>
            <a:r>
              <a:rPr spc="-7" dirty="0">
                <a:latin typeface="Calibri"/>
                <a:cs typeface="Calibri"/>
              </a:rPr>
              <a:t>gạch </a:t>
            </a:r>
            <a:r>
              <a:rPr dirty="0">
                <a:latin typeface="Calibri"/>
                <a:cs typeface="Calibri"/>
              </a:rPr>
              <a:t>chéo </a:t>
            </a:r>
            <a:r>
              <a:rPr spc="-2" dirty="0">
                <a:latin typeface="Calibri"/>
                <a:cs typeface="Calibri"/>
              </a:rPr>
              <a:t>(/)  </a:t>
            </a:r>
            <a:r>
              <a:rPr dirty="0">
                <a:latin typeface="Calibri"/>
                <a:cs typeface="Calibri"/>
              </a:rPr>
              <a:t>đứng </a:t>
            </a:r>
            <a:r>
              <a:rPr spc="-2" dirty="0">
                <a:latin typeface="Calibri"/>
                <a:cs typeface="Calibri"/>
              </a:rPr>
              <a:t>trước </a:t>
            </a:r>
            <a:r>
              <a:rPr spc="-4" dirty="0">
                <a:latin typeface="Calibri"/>
                <a:cs typeface="Calibri"/>
              </a:rPr>
              <a:t>tên </a:t>
            </a:r>
            <a:r>
              <a:rPr spc="-2" dirty="0">
                <a:latin typeface="Calibri"/>
                <a:cs typeface="Calibri"/>
              </a:rPr>
              <a:t>phần</a:t>
            </a:r>
            <a:r>
              <a:rPr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tử.</a:t>
            </a:r>
            <a:endParaRPr dirty="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5034" y="65840"/>
            <a:ext cx="349761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PHẦN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TỬ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HTML</a:t>
            </a:r>
            <a:r>
              <a:rPr lang="vi-VN" sz="1100" b="1" spc="-13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2-2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4" y="369891"/>
            <a:ext cx="2043394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Hình sau hiển thị cấu trúc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</a:t>
            </a:r>
            <a:r>
              <a:rPr spc="2" dirty="0">
                <a:latin typeface="Calibri"/>
                <a:cs typeface="Calibri"/>
              </a:rPr>
              <a:t>tử</a:t>
            </a:r>
            <a:r>
              <a:rPr spc="1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61421" y="746465"/>
            <a:ext cx="3191765" cy="16667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5956" y="65840"/>
            <a:ext cx="349761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DO</a:t>
            </a:r>
            <a:r>
              <a:rPr lang="vi-VN" sz="1100" b="1" spc="4" dirty="0">
                <a:solidFill>
                  <a:srgbClr val="7030A0"/>
                </a:solidFill>
                <a:latin typeface="+mn-lt"/>
              </a:rPr>
              <a:t>C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TYPE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4" y="452870"/>
            <a:ext cx="3384844" cy="1796744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Thông báo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trình duyệt số phiên bản HTML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-8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 marL="125916" marR="2229" indent="-120344">
              <a:lnSpc>
                <a:spcPct val="1081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là khai báo </a:t>
            </a:r>
            <a:r>
              <a:rPr spc="2" dirty="0">
                <a:latin typeface="Calibri"/>
                <a:cs typeface="Calibri"/>
              </a:rPr>
              <a:t>đầu </a:t>
            </a:r>
            <a:r>
              <a:rPr dirty="0">
                <a:latin typeface="Calibri"/>
                <a:cs typeface="Calibri"/>
              </a:rPr>
              <a:t>tiên trong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HTML5 trước khi bất kỳ </a:t>
            </a: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HTML </a:t>
            </a:r>
            <a:r>
              <a:rPr spc="2" dirty="0">
                <a:latin typeface="Calibri"/>
                <a:cs typeface="Calibri"/>
              </a:rPr>
              <a:t>khác  được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viết.</a:t>
            </a:r>
          </a:p>
          <a:p>
            <a:pPr marL="125916" marR="4457" indent="-120344">
              <a:lnSpc>
                <a:spcPct val="108100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Cho phép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trình </a:t>
            </a:r>
            <a:r>
              <a:rPr spc="-2" dirty="0">
                <a:latin typeface="Calibri"/>
                <a:cs typeface="Calibri"/>
              </a:rPr>
              <a:t>duyệt </a:t>
            </a:r>
            <a:r>
              <a:rPr dirty="0">
                <a:latin typeface="Calibri"/>
                <a:cs typeface="Calibri"/>
              </a:rPr>
              <a:t>để được chính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hơn khi </a:t>
            </a: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trình </a:t>
            </a:r>
            <a:r>
              <a:rPr spc="-2" dirty="0">
                <a:latin typeface="Calibri"/>
                <a:cs typeface="Calibri"/>
              </a:rPr>
              <a:t>bày </a:t>
            </a:r>
            <a:r>
              <a:rPr dirty="0">
                <a:latin typeface="Calibri"/>
                <a:cs typeface="Calibri"/>
              </a:rPr>
              <a:t>nội dung </a:t>
            </a:r>
            <a:r>
              <a:rPr spc="-18" dirty="0">
                <a:latin typeface="Calibri"/>
                <a:cs typeface="Calibri"/>
              </a:rPr>
              <a:t>ra  </a:t>
            </a:r>
            <a:r>
              <a:rPr spc="-2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  <a:p>
            <a:pPr>
              <a:spcBef>
                <a:spcPts val="22"/>
              </a:spcBef>
              <a:buClr>
                <a:srgbClr val="AC1317"/>
              </a:buClr>
              <a:buFont typeface="Wingdings"/>
              <a:buChar char=""/>
            </a:pPr>
            <a:endParaRPr sz="1000" dirty="0">
              <a:latin typeface="Times New Roman"/>
              <a:cs typeface="Times New Roman"/>
            </a:endParaRPr>
          </a:p>
          <a:p>
            <a:pPr marL="5571"/>
            <a:r>
              <a:rPr dirty="0">
                <a:latin typeface="Calibri"/>
                <a:cs typeface="Calibri"/>
              </a:rPr>
              <a:t>DOCTYPE là khai báo </a:t>
            </a:r>
            <a:r>
              <a:rPr spc="2" dirty="0">
                <a:latin typeface="Calibri"/>
                <a:cs typeface="Calibri"/>
              </a:rPr>
              <a:t>mới </a:t>
            </a:r>
            <a:r>
              <a:rPr dirty="0">
                <a:latin typeface="Calibri"/>
                <a:cs typeface="Calibri"/>
              </a:rPr>
              <a:t>trong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25916">
              <a:spcBef>
                <a:spcPts val="476"/>
              </a:spcBef>
            </a:pPr>
            <a:r>
              <a:rPr spc="2" dirty="0">
                <a:latin typeface="Calibri"/>
                <a:cs typeface="Calibri"/>
              </a:rPr>
              <a:t>&lt;!DOCTYPE</a:t>
            </a:r>
            <a:r>
              <a:rPr spc="-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html&gt;</a:t>
            </a:r>
          </a:p>
          <a:p>
            <a:pPr>
              <a:spcBef>
                <a:spcPts val="20"/>
              </a:spcBef>
            </a:pPr>
            <a:endParaRPr sz="1100" dirty="0">
              <a:latin typeface="Times New Roman"/>
              <a:cs typeface="Times New Roman"/>
            </a:endParaRPr>
          </a:p>
          <a:p>
            <a:pPr marL="125916" marR="2229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là cú pháp mới </a:t>
            </a:r>
            <a:r>
              <a:rPr spc="-2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 cũng như các phiên bản </a:t>
            </a:r>
            <a:r>
              <a:rPr spc="-2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tương lại của  HTML.</a:t>
            </a:r>
          </a:p>
          <a:p>
            <a:pPr marL="125916" indent="-120344">
              <a:lnSpc>
                <a:spcPts val="8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DOCTYPE </a:t>
            </a:r>
            <a:r>
              <a:rPr spc="2" dirty="0">
                <a:latin typeface="Calibri"/>
                <a:cs typeface="Calibri"/>
              </a:rPr>
              <a:t>cũng </a:t>
            </a:r>
            <a:r>
              <a:rPr dirty="0">
                <a:latin typeface="Calibri"/>
                <a:cs typeface="Calibri"/>
              </a:rPr>
              <a:t>tương thích với các trình duyệt</a:t>
            </a:r>
            <a:r>
              <a:rPr spc="-7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cũ.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5364" y="65840"/>
            <a:ext cx="3617157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1-6</a:t>
            </a:r>
          </a:p>
        </p:txBody>
      </p:sp>
      <p:sp>
        <p:nvSpPr>
          <p:cNvPr id="11" name="object 11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212343" y="433429"/>
            <a:ext cx="3385120" cy="863514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507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 được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dirty="0">
                <a:latin typeface="Calibri"/>
                <a:cs typeface="Calibri"/>
              </a:rPr>
              <a:t>lên từ các phần tử </a:t>
            </a:r>
            <a:r>
              <a:rPr spc="2" dirty="0">
                <a:latin typeface="Calibri"/>
                <a:cs typeface="Calibri"/>
              </a:rPr>
              <a:t>khác </a:t>
            </a:r>
            <a:r>
              <a:rPr dirty="0">
                <a:latin typeface="Calibri"/>
                <a:cs typeface="Calibri"/>
              </a:rPr>
              <a:t>nhau, các thẻ, các thuộc  tính, </a:t>
            </a:r>
            <a:r>
              <a:rPr spc="2" dirty="0">
                <a:latin typeface="Calibri"/>
                <a:cs typeface="Calibri"/>
              </a:rPr>
              <a:t>nó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spc="2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nội </a:t>
            </a:r>
            <a:r>
              <a:rPr spc="2" dirty="0">
                <a:latin typeface="Calibri"/>
                <a:cs typeface="Calibri"/>
              </a:rPr>
              <a:t>dung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spc="2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dang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spc="-2" dirty="0">
                <a:latin typeface="Calibri"/>
                <a:cs typeface="Calibri"/>
              </a:rPr>
              <a:t>tài</a:t>
            </a:r>
            <a:r>
              <a:rPr spc="-8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875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HTML là ngôn ngữ trình </a:t>
            </a:r>
            <a:r>
              <a:rPr spc="-2" dirty="0">
                <a:latin typeface="Calibri"/>
                <a:cs typeface="Calibri"/>
              </a:rPr>
              <a:t>bày và </a:t>
            </a:r>
            <a:r>
              <a:rPr dirty="0">
                <a:latin typeface="Calibri"/>
                <a:cs typeface="Calibri"/>
              </a:rPr>
              <a:t>có cấu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trúc.</a:t>
            </a:r>
            <a:endParaRPr>
              <a:latin typeface="Calibri"/>
              <a:cs typeface="Calibri"/>
            </a:endParaRPr>
          </a:p>
          <a:p>
            <a:pPr marL="125916" marR="2229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Thẻ cấu trúc </a:t>
            </a:r>
            <a:r>
              <a:rPr spc="-4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cấu trúc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trang, </a:t>
            </a:r>
            <a:r>
              <a:rPr spc="-2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đó thẻ trình </a:t>
            </a:r>
            <a:r>
              <a:rPr spc="-4" dirty="0">
                <a:latin typeface="Calibri"/>
                <a:cs typeface="Calibri"/>
              </a:rPr>
              <a:t>bày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định  dạng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86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HTML lưu với </a:t>
            </a:r>
            <a:r>
              <a:rPr spc="2" dirty="0">
                <a:latin typeface="Calibri"/>
                <a:cs typeface="Calibri"/>
              </a:rPr>
              <a:t>đuôi</a:t>
            </a:r>
            <a:r>
              <a:rPr spc="-12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.html.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956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Cấu trúc cơ bản của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HTML bao gồm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phần tử </a:t>
            </a:r>
            <a:r>
              <a:rPr spc="2" dirty="0">
                <a:latin typeface="Calibri"/>
                <a:cs typeface="Calibri"/>
              </a:rPr>
              <a:t>chính như</a:t>
            </a:r>
            <a:r>
              <a:rPr spc="-7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  <a:endParaRPr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5364" y="146675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5364" y="146675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77576" y="1479339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201912" y="1512836"/>
            <a:ext cx="635493" cy="144407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118673" indent="-113101">
              <a:spcBef>
                <a:spcPts val="46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HTML</a:t>
            </a:r>
            <a:endParaRPr sz="900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12343" y="1938613"/>
            <a:ext cx="3385670" cy="468416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HTML là </a:t>
            </a: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gốc </a:t>
            </a:r>
            <a:r>
              <a:rPr spc="2" dirty="0">
                <a:latin typeface="Calibri"/>
                <a:cs typeface="Calibri"/>
              </a:rPr>
              <a:t>đánh </a:t>
            </a:r>
            <a:r>
              <a:rPr dirty="0">
                <a:latin typeface="Calibri"/>
                <a:cs typeface="Calibri"/>
              </a:rPr>
              <a:t>dấu sự bắt </a:t>
            </a:r>
            <a:r>
              <a:rPr spc="2" dirty="0">
                <a:latin typeface="Calibri"/>
                <a:cs typeface="Calibri"/>
              </a:rPr>
              <a:t>đầu của một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</a:t>
            </a:r>
            <a:r>
              <a:rPr spc="-8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Nó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bao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gồm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thẻ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bắt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đầu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và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thẻ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thúc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dạng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&lt;HTML&gt;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và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&lt;/HTML&gt;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tương</a:t>
            </a:r>
            <a:endParaRPr>
              <a:latin typeface="Calibri"/>
              <a:cs typeface="Calibri"/>
            </a:endParaRPr>
          </a:p>
          <a:p>
            <a:pPr marL="125916">
              <a:lnSpc>
                <a:spcPts val="921"/>
              </a:lnSpc>
            </a:pPr>
            <a:r>
              <a:rPr dirty="0">
                <a:latin typeface="Calibri"/>
                <a:cs typeface="Calibri"/>
              </a:rPr>
              <a:t>ứng.</a:t>
            </a:r>
            <a:endParaRPr>
              <a:latin typeface="Calibri"/>
              <a:cs typeface="Calibri"/>
            </a:endParaRPr>
          </a:p>
          <a:p>
            <a:pPr marL="125916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là phần tử </a:t>
            </a:r>
            <a:r>
              <a:rPr spc="2" dirty="0">
                <a:latin typeface="Calibri"/>
                <a:cs typeface="Calibri"/>
              </a:rPr>
              <a:t>chứa </a:t>
            </a:r>
            <a:r>
              <a:rPr dirty="0">
                <a:latin typeface="Calibri"/>
                <a:cs typeface="Calibri"/>
              </a:rPr>
              <a:t>lớn</a:t>
            </a:r>
            <a:r>
              <a:rPr spc="-3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nhất.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986" y="65840"/>
            <a:ext cx="362997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18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2-6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7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576" y="459105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65364" y="146675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65364" y="1466755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77576" y="1479339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01913" y="441002"/>
            <a:ext cx="3395572" cy="2010710"/>
          </a:xfrm>
          <a:prstGeom prst="rect">
            <a:avLst/>
          </a:prstGeom>
        </p:spPr>
        <p:txBody>
          <a:bodyPr vert="horz" wrap="square" lIns="0" tIns="56272" rIns="0" bIns="0" rtlCol="0">
            <a:spAutoFit/>
          </a:bodyPr>
          <a:lstStyle/>
          <a:p>
            <a:pPr marL="118673" indent="-113101">
              <a:spcBef>
                <a:spcPts val="443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spc="-4" dirty="0">
                <a:solidFill>
                  <a:srgbClr val="FFFFFF"/>
                </a:solidFill>
                <a:latin typeface="Calibri"/>
                <a:cs typeface="Calibri"/>
              </a:rPr>
              <a:t>HEAD</a:t>
            </a:r>
            <a:endParaRPr sz="900">
              <a:latin typeface="Calibri"/>
              <a:cs typeface="Calibri"/>
            </a:endParaRPr>
          </a:p>
          <a:p>
            <a:pPr>
              <a:spcBef>
                <a:spcPts val="20"/>
              </a:spcBef>
            </a:pPr>
            <a:endParaRPr sz="900">
              <a:latin typeface="Times New Roman"/>
              <a:cs typeface="Times New Roman"/>
            </a:endParaRPr>
          </a:p>
          <a:p>
            <a:pPr marL="136223" marR="2229" indent="-120344">
              <a:lnSpc>
                <a:spcPts val="9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HEAD cung cấp </a:t>
            </a:r>
            <a:r>
              <a:rPr spc="2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-2" dirty="0">
                <a:latin typeface="Calibri"/>
                <a:cs typeface="Calibri"/>
              </a:rPr>
              <a:t>về </a:t>
            </a:r>
            <a:r>
              <a:rPr dirty="0">
                <a:latin typeface="Calibri"/>
                <a:cs typeface="Calibri"/>
              </a:rPr>
              <a:t>các trang web như các từ </a:t>
            </a:r>
            <a:r>
              <a:rPr spc="2" dirty="0">
                <a:latin typeface="Calibri"/>
                <a:cs typeface="Calibri"/>
              </a:rPr>
              <a:t>khoá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ngôn  ngữ sử</a:t>
            </a:r>
            <a:r>
              <a:rPr spc="-1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86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Keywords</a:t>
            </a:r>
            <a:r>
              <a:rPr spc="9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  <a:r>
              <a:rPr spc="9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những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từ</a:t>
            </a:r>
            <a:r>
              <a:rPr spc="1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khóa</a:t>
            </a:r>
            <a:r>
              <a:rPr spc="10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quan</a:t>
            </a:r>
            <a:r>
              <a:rPr spc="10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trọng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hiện</a:t>
            </a:r>
            <a:r>
              <a:rPr spc="10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trong</a:t>
            </a:r>
            <a:r>
              <a:rPr spc="94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trang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10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sử</a:t>
            </a:r>
            <a:endParaRPr>
              <a:latin typeface="Calibri"/>
              <a:cs typeface="Calibri"/>
            </a:endParaRPr>
          </a:p>
          <a:p>
            <a:pPr marL="136223" marR="2507">
              <a:lnSpc>
                <a:spcPts val="921"/>
              </a:lnSpc>
              <a:spcBef>
                <a:spcPts val="48"/>
              </a:spcBef>
            </a:pPr>
            <a:r>
              <a:rPr dirty="0">
                <a:latin typeface="Calibri"/>
                <a:cs typeface="Calibri"/>
              </a:rPr>
              <a:t>dụng bởi các công </a:t>
            </a:r>
            <a:r>
              <a:rPr spc="2" dirty="0">
                <a:latin typeface="Calibri"/>
                <a:cs typeface="Calibri"/>
              </a:rPr>
              <a:t>cụ </a:t>
            </a:r>
            <a:r>
              <a:rPr dirty="0">
                <a:latin typeface="Calibri"/>
                <a:cs typeface="Calibri"/>
              </a:rPr>
              <a:t>tìm kiếm để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các trang web liên quan đến các  tiêu chí </a:t>
            </a:r>
            <a:r>
              <a:rPr spc="2" dirty="0">
                <a:latin typeface="Calibri"/>
                <a:cs typeface="Calibri"/>
              </a:rPr>
              <a:t>tìm</a:t>
            </a:r>
            <a:r>
              <a:rPr spc="-24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kiếm.</a:t>
            </a:r>
            <a:endParaRPr>
              <a:latin typeface="Calibri"/>
              <a:cs typeface="Calibri"/>
            </a:endParaRPr>
          </a:p>
          <a:p>
            <a:pPr>
              <a:spcBef>
                <a:spcPts val="20"/>
              </a:spcBef>
            </a:pPr>
            <a:endParaRPr sz="1000">
              <a:latin typeface="Times New Roman"/>
              <a:cs typeface="Times New Roman"/>
            </a:endParaRPr>
          </a:p>
          <a:p>
            <a:pPr marL="118673" indent="-113101">
              <a:buFont typeface="Wingdings"/>
              <a:buChar char=""/>
              <a:tabLst>
                <a:tab pos="118951" algn="l"/>
              </a:tabLst>
            </a:pP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TITLE</a:t>
            </a:r>
            <a:endParaRPr sz="9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000">
              <a:latin typeface="Times New Roman"/>
              <a:cs typeface="Times New Roman"/>
            </a:endParaRPr>
          </a:p>
          <a:p>
            <a:pPr>
              <a:spcBef>
                <a:spcPts val="11"/>
              </a:spcBef>
            </a:pPr>
            <a:endParaRPr sz="1100">
              <a:latin typeface="Times New Roman"/>
              <a:cs typeface="Times New Roman"/>
            </a:endParaRPr>
          </a:p>
          <a:p>
            <a:pPr marL="136223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TITLE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phép bạn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tiêu đề của </a:t>
            </a:r>
            <a:r>
              <a:rPr spc="-2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web, </a:t>
            </a:r>
            <a:r>
              <a:rPr spc="-2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có</a:t>
            </a:r>
            <a:r>
              <a:rPr spc="3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dạng</a:t>
            </a:r>
            <a:endParaRPr>
              <a:latin typeface="Calibri"/>
              <a:cs typeface="Calibri"/>
            </a:endParaRPr>
          </a:p>
          <a:p>
            <a:pPr marL="136223">
              <a:lnSpc>
                <a:spcPts val="921"/>
              </a:lnSpc>
            </a:pPr>
            <a:r>
              <a:rPr spc="2" dirty="0">
                <a:latin typeface="Calibri"/>
                <a:cs typeface="Calibri"/>
              </a:rPr>
              <a:t>&lt;TITLE&gt; </a:t>
            </a:r>
            <a:r>
              <a:rPr spc="-4" dirty="0">
                <a:latin typeface="Calibri"/>
                <a:cs typeface="Calibri"/>
              </a:rPr>
              <a:t>và</a:t>
            </a:r>
            <a:r>
              <a:rPr spc="-1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&lt;/TITLE&gt;.</a:t>
            </a:r>
            <a:endParaRPr>
              <a:latin typeface="Calibri"/>
              <a:cs typeface="Calibri"/>
            </a:endParaRPr>
          </a:p>
          <a:p>
            <a:pPr marL="136223" marR="2229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Thẻ title được hiển </a:t>
            </a:r>
            <a:r>
              <a:rPr spc="-2" dirty="0">
                <a:latin typeface="Calibri"/>
                <a:cs typeface="Calibri"/>
              </a:rPr>
              <a:t>thị trên </a:t>
            </a:r>
            <a:r>
              <a:rPr dirty="0">
                <a:latin typeface="Calibri"/>
                <a:cs typeface="Calibri"/>
              </a:rPr>
              <a:t>thanh tiêu đề của trình </a:t>
            </a:r>
            <a:r>
              <a:rPr spc="-2" dirty="0">
                <a:latin typeface="Calibri"/>
                <a:cs typeface="Calibri"/>
              </a:rPr>
              <a:t>duyệt </a:t>
            </a:r>
            <a:r>
              <a:rPr spc="-7" dirty="0">
                <a:latin typeface="Calibri"/>
                <a:cs typeface="Calibri"/>
              </a:rPr>
              <a:t>Web. </a:t>
            </a:r>
            <a:r>
              <a:rPr dirty="0">
                <a:latin typeface="Calibri"/>
                <a:cs typeface="Calibri"/>
              </a:rPr>
              <a:t>ThẻTITLE được  </a:t>
            </a:r>
            <a:r>
              <a:rPr spc="2" dirty="0">
                <a:latin typeface="Calibri"/>
                <a:cs typeface="Calibri"/>
              </a:rPr>
              <a:t>đặt </a:t>
            </a:r>
            <a:r>
              <a:rPr dirty="0">
                <a:latin typeface="Calibri"/>
                <a:cs typeface="Calibri"/>
              </a:rPr>
              <a:t>bên trong phần tử</a:t>
            </a:r>
            <a:r>
              <a:rPr spc="-37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HEAD.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46580" y="70601"/>
            <a:ext cx="356363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3-6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8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576" y="459105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01913" y="492319"/>
            <a:ext cx="787893" cy="144407"/>
          </a:xfrm>
          <a:prstGeom prst="rect">
            <a:avLst/>
          </a:prstGeom>
        </p:spPr>
        <p:txBody>
          <a:bodyPr vert="horz" wrap="square" lIns="0" tIns="5850" rIns="0" bIns="0" rtlCol="0">
            <a:spAutoFit/>
          </a:bodyPr>
          <a:lstStyle/>
          <a:p>
            <a:pPr marL="118673" indent="-113101">
              <a:spcBef>
                <a:spcPts val="46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spc="-2" dirty="0">
                <a:solidFill>
                  <a:srgbClr val="FFFFFF"/>
                </a:solidFill>
                <a:latin typeface="Calibri"/>
                <a:cs typeface="Calibri"/>
              </a:rPr>
              <a:t>ME</a:t>
            </a:r>
            <a:r>
              <a:rPr sz="900" b="1" spc="-7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endParaRPr sz="9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12344" y="873660"/>
            <a:ext cx="3384844" cy="168650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meta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hiển thị </a:t>
            </a:r>
            <a:r>
              <a:rPr spc="2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về </a:t>
            </a:r>
            <a:r>
              <a:rPr spc="2" dirty="0">
                <a:latin typeface="Calibri"/>
                <a:cs typeface="Calibri"/>
              </a:rPr>
              <a:t>dữ</a:t>
            </a:r>
            <a:r>
              <a:rPr spc="-9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liệu.</a:t>
            </a: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11" dirty="0">
                <a:latin typeface="Calibri"/>
                <a:cs typeface="Calibri"/>
              </a:rPr>
              <a:t>Trong </a:t>
            </a:r>
            <a:r>
              <a:rPr dirty="0">
                <a:latin typeface="Calibri"/>
                <a:cs typeface="Calibri"/>
              </a:rPr>
              <a:t>HTML5, nội </a:t>
            </a:r>
            <a:r>
              <a:rPr spc="2" dirty="0">
                <a:latin typeface="Calibri"/>
                <a:cs typeface="Calibri"/>
              </a:rPr>
              <a:t>dung </a:t>
            </a:r>
            <a:r>
              <a:rPr dirty="0">
                <a:latin typeface="Calibri"/>
                <a:cs typeface="Calibri"/>
              </a:rPr>
              <a:t>thẻ medta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spc="2" dirty="0">
                <a:latin typeface="Calibri"/>
                <a:cs typeface="Calibri"/>
              </a:rPr>
              <a:t>định </a:t>
            </a:r>
            <a:r>
              <a:rPr dirty="0">
                <a:latin typeface="Calibri"/>
                <a:cs typeface="Calibri"/>
              </a:rPr>
              <a:t>character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encoding.</a:t>
            </a:r>
          </a:p>
          <a:p>
            <a:pPr marL="125916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Thẻ </a:t>
            </a:r>
            <a:r>
              <a:rPr dirty="0">
                <a:latin typeface="Calibri"/>
                <a:cs typeface="Calibri"/>
              </a:rPr>
              <a:t>&lt;meta&gt;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mới:</a:t>
            </a:r>
          </a:p>
          <a:p>
            <a:pPr>
              <a:lnSpc>
                <a:spcPct val="100000"/>
              </a:lnSpc>
              <a:buClr>
                <a:srgbClr val="AC1317"/>
              </a:buClr>
              <a:buFont typeface="Wingdings"/>
              <a:buChar char=""/>
            </a:pPr>
            <a:endParaRPr sz="1100" dirty="0">
              <a:latin typeface="Times New Roman"/>
              <a:cs typeface="Times New Roman"/>
            </a:endParaRPr>
          </a:p>
          <a:p>
            <a:pPr marL="125916">
              <a:spcBef>
                <a:spcPts val="2"/>
              </a:spcBef>
            </a:pPr>
            <a:r>
              <a:rPr dirty="0">
                <a:latin typeface="Calibri"/>
                <a:cs typeface="Calibri"/>
              </a:rPr>
              <a:t>&lt;meta charset=”utf-8”</a:t>
            </a:r>
            <a:r>
              <a:rPr spc="-2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/&gt;</a:t>
            </a:r>
          </a:p>
          <a:p>
            <a:pPr>
              <a:lnSpc>
                <a:spcPct val="100000"/>
              </a:lnSpc>
            </a:pPr>
            <a:endParaRPr dirty="0">
              <a:latin typeface="Times New Roman"/>
              <a:cs typeface="Times New Roman"/>
            </a:endParaRPr>
          </a:p>
          <a:p>
            <a:pPr marL="125916" indent="-120344">
              <a:lnSpc>
                <a:spcPts val="948"/>
              </a:lnSpc>
              <a:spcBef>
                <a:spcPts val="47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UTF-8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2" dirty="0">
                <a:latin typeface="Calibri"/>
                <a:cs typeface="Calibri"/>
              </a:rPr>
              <a:t>mã </a:t>
            </a:r>
            <a:r>
              <a:rPr dirty="0">
                <a:latin typeface="Calibri"/>
                <a:cs typeface="Calibri"/>
              </a:rPr>
              <a:t>hóa ký tự </a:t>
            </a:r>
            <a:r>
              <a:rPr spc="2" dirty="0">
                <a:latin typeface="Calibri"/>
                <a:cs typeface="Calibri"/>
              </a:rPr>
              <a:t>thường </a:t>
            </a:r>
            <a:r>
              <a:rPr dirty="0">
                <a:latin typeface="Calibri"/>
                <a:cs typeface="Calibri"/>
              </a:rPr>
              <a:t>được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2" dirty="0">
                <a:latin typeface="Calibri"/>
                <a:cs typeface="Calibri"/>
              </a:rPr>
              <a:t>hỗ </a:t>
            </a:r>
            <a:r>
              <a:rPr spc="-2" dirty="0">
                <a:latin typeface="Calibri"/>
                <a:cs typeface="Calibri"/>
              </a:rPr>
              <a:t>trợ </a:t>
            </a:r>
            <a:r>
              <a:rPr dirty="0">
                <a:latin typeface="Calibri"/>
                <a:cs typeface="Calibri"/>
              </a:rPr>
              <a:t>nhiều bảng </a:t>
            </a:r>
            <a:r>
              <a:rPr spc="2" dirty="0">
                <a:latin typeface="Calibri"/>
                <a:cs typeface="Calibri"/>
              </a:rPr>
              <a:t>chữ</a:t>
            </a:r>
            <a:r>
              <a:rPr spc="-8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cái.</a:t>
            </a:r>
          </a:p>
          <a:p>
            <a:pPr marL="125916" marR="2229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Có một </a:t>
            </a:r>
            <a:r>
              <a:rPr dirty="0">
                <a:latin typeface="Calibri"/>
                <a:cs typeface="Calibri"/>
              </a:rPr>
              <a:t>số thuộc tính khác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dirty="0">
                <a:latin typeface="Calibri"/>
                <a:cs typeface="Calibri"/>
              </a:rPr>
              <a:t>quan đến thẻ </a:t>
            </a:r>
            <a:r>
              <a:rPr spc="-2" dirty="0">
                <a:latin typeface="Calibri"/>
                <a:cs typeface="Calibri"/>
              </a:rPr>
              <a:t>meta </a:t>
            </a:r>
            <a:r>
              <a:rPr dirty="0">
                <a:latin typeface="Calibri"/>
                <a:cs typeface="Calibri"/>
              </a:rPr>
              <a:t>có thể được sử dụng để  khai báo </a:t>
            </a:r>
            <a:r>
              <a:rPr spc="2" dirty="0">
                <a:latin typeface="Calibri"/>
                <a:cs typeface="Calibri"/>
              </a:rPr>
              <a:t>thông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2" dirty="0">
                <a:latin typeface="Calibri"/>
                <a:cs typeface="Calibri"/>
              </a:rPr>
              <a:t>chung </a:t>
            </a:r>
            <a:r>
              <a:rPr dirty="0">
                <a:latin typeface="Calibri"/>
                <a:cs typeface="Calibri"/>
              </a:rPr>
              <a:t>về</a:t>
            </a:r>
            <a:r>
              <a:rPr spc="-5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trang.</a:t>
            </a:r>
          </a:p>
          <a:p>
            <a:pPr marL="125916" indent="-120344">
              <a:lnSpc>
                <a:spcPts val="86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Thông tin </a:t>
            </a:r>
            <a:r>
              <a:rPr spc="-2" dirty="0">
                <a:latin typeface="Calibri"/>
                <a:cs typeface="Calibri"/>
              </a:rPr>
              <a:t>này </a:t>
            </a:r>
            <a:r>
              <a:rPr spc="2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được hiển thị trong trình</a:t>
            </a:r>
            <a:r>
              <a:rPr spc="-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duyệt.</a:t>
            </a:r>
          </a:p>
          <a:p>
            <a:pPr marL="125916" marR="2229" indent="-120344" algn="just">
              <a:lnSpc>
                <a:spcPct val="94600"/>
              </a:lnSpc>
              <a:spcBef>
                <a:spcPts val="2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Thẻ Meta cung cấp </a:t>
            </a:r>
            <a:r>
              <a:rPr spc="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công cụ tìm kiếm, trình </a:t>
            </a:r>
            <a:r>
              <a:rPr spc="-2" dirty="0">
                <a:latin typeface="Calibri"/>
                <a:cs typeface="Calibri"/>
              </a:rPr>
              <a:t>duyệt, và </a:t>
            </a:r>
            <a:r>
              <a:rPr dirty="0">
                <a:latin typeface="Calibri"/>
                <a:cs typeface="Calibri"/>
              </a:rPr>
              <a:t>các dịch vụ web </a:t>
            </a:r>
            <a:r>
              <a:rPr spc="-2" dirty="0">
                <a:latin typeface="Calibri"/>
                <a:cs typeface="Calibri"/>
              </a:rPr>
              <a:t>với  </a:t>
            </a:r>
            <a:r>
              <a:rPr dirty="0">
                <a:latin typeface="Calibri"/>
                <a:cs typeface="Calibri"/>
              </a:rPr>
              <a:t>các thông tin đó là cần thiết để </a:t>
            </a:r>
            <a:r>
              <a:rPr spc="-4" dirty="0">
                <a:latin typeface="Calibri"/>
                <a:cs typeface="Calibri"/>
              </a:rPr>
              <a:t>xem </a:t>
            </a:r>
            <a:r>
              <a:rPr dirty="0">
                <a:latin typeface="Calibri"/>
                <a:cs typeface="Calibri"/>
              </a:rPr>
              <a:t>trước hoặc có được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bản </a:t>
            </a:r>
            <a:r>
              <a:rPr spc="-2" dirty="0">
                <a:latin typeface="Calibri"/>
                <a:cs typeface="Calibri"/>
              </a:rPr>
              <a:t>tóm tắt </a:t>
            </a:r>
            <a:r>
              <a:rPr dirty="0">
                <a:latin typeface="Calibri"/>
                <a:cs typeface="Calibri"/>
              </a:rPr>
              <a:t>các  </a:t>
            </a:r>
            <a:r>
              <a:rPr spc="2" dirty="0">
                <a:latin typeface="Calibri"/>
                <a:cs typeface="Calibri"/>
              </a:rPr>
              <a:t>dữ </a:t>
            </a:r>
            <a:r>
              <a:rPr dirty="0">
                <a:latin typeface="Calibri"/>
                <a:cs typeface="Calibri"/>
              </a:rPr>
              <a:t>liệu có liên quan của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của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bạn.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72777"/>
            <a:ext cx="3456469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92251"/>
            <a:ext cx="356363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z="1100" b="1" spc="-2" dirty="0">
                <a:solidFill>
                  <a:srgbClr val="7030A0"/>
                </a:solidFill>
                <a:latin typeface="+mn-lt"/>
              </a:rPr>
              <a:t>CÁC THẺ </a:t>
            </a:r>
            <a:r>
              <a:rPr lang="vi-VN" sz="1100" b="1" spc="-11" dirty="0">
                <a:solidFill>
                  <a:srgbClr val="7030A0"/>
                </a:solidFill>
                <a:latin typeface="+mn-lt"/>
              </a:rPr>
              <a:t>CƠ </a:t>
            </a:r>
            <a:r>
              <a:rPr lang="vi-VN" sz="1100" b="1" spc="-4" dirty="0">
                <a:solidFill>
                  <a:srgbClr val="7030A0"/>
                </a:solidFill>
                <a:latin typeface="+mn-lt"/>
              </a:rPr>
              <a:t>BẢN</a:t>
            </a:r>
            <a:r>
              <a:rPr lang="vi-VN" sz="1100" b="1" spc="-24" dirty="0">
                <a:solidFill>
                  <a:srgbClr val="7030A0"/>
                </a:solidFill>
                <a:latin typeface="+mn-lt"/>
              </a:rPr>
              <a:t> </a:t>
            </a:r>
            <a:r>
              <a:rPr lang="vi-VN" sz="1100" b="1" dirty="0">
                <a:solidFill>
                  <a:srgbClr val="7030A0"/>
                </a:solidFill>
                <a:latin typeface="+mn-lt"/>
              </a:rPr>
              <a:t>4-6</a:t>
            </a:r>
          </a:p>
        </p:txBody>
      </p:sp>
      <p:sp>
        <p:nvSpPr>
          <p:cNvPr id="9" name="object 9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9</a:t>
            </a:fld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8281924" y="0"/>
                </a:moveTo>
                <a:lnTo>
                  <a:pt x="100075" y="0"/>
                </a:lnTo>
                <a:lnTo>
                  <a:pt x="61121" y="7868"/>
                </a:lnTo>
                <a:lnTo>
                  <a:pt x="29311" y="29321"/>
                </a:lnTo>
                <a:lnTo>
                  <a:pt x="7864" y="61132"/>
                </a:lnTo>
                <a:lnTo>
                  <a:pt x="0" y="100076"/>
                </a:lnTo>
                <a:lnTo>
                  <a:pt x="0" y="500380"/>
                </a:lnTo>
                <a:lnTo>
                  <a:pt x="7864" y="539323"/>
                </a:lnTo>
                <a:lnTo>
                  <a:pt x="29311" y="571134"/>
                </a:lnTo>
                <a:lnTo>
                  <a:pt x="61121" y="592587"/>
                </a:lnTo>
                <a:lnTo>
                  <a:pt x="100075" y="600456"/>
                </a:lnTo>
                <a:lnTo>
                  <a:pt x="8281924" y="600456"/>
                </a:lnTo>
                <a:lnTo>
                  <a:pt x="8320867" y="592587"/>
                </a:lnTo>
                <a:lnTo>
                  <a:pt x="8352678" y="571134"/>
                </a:lnTo>
                <a:lnTo>
                  <a:pt x="8374131" y="539323"/>
                </a:lnTo>
                <a:lnTo>
                  <a:pt x="8382000" y="500380"/>
                </a:lnTo>
                <a:lnTo>
                  <a:pt x="8382000" y="100076"/>
                </a:lnTo>
                <a:lnTo>
                  <a:pt x="8374131" y="61132"/>
                </a:lnTo>
                <a:lnTo>
                  <a:pt x="8352678" y="29321"/>
                </a:lnTo>
                <a:lnTo>
                  <a:pt x="8320867" y="7868"/>
                </a:lnTo>
                <a:lnTo>
                  <a:pt x="8281924" y="0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5364" y="446522"/>
            <a:ext cx="3630745" cy="268095"/>
          </a:xfrm>
          <a:custGeom>
            <a:avLst/>
            <a:gdLst/>
            <a:ahLst/>
            <a:cxnLst/>
            <a:rect l="l" t="t" r="r" b="b"/>
            <a:pathLst>
              <a:path w="8382000" h="600710">
                <a:moveTo>
                  <a:pt x="0" y="100076"/>
                </a:moveTo>
                <a:lnTo>
                  <a:pt x="7864" y="61132"/>
                </a:lnTo>
                <a:lnTo>
                  <a:pt x="29311" y="29321"/>
                </a:lnTo>
                <a:lnTo>
                  <a:pt x="61121" y="7868"/>
                </a:lnTo>
                <a:lnTo>
                  <a:pt x="100075" y="0"/>
                </a:lnTo>
                <a:lnTo>
                  <a:pt x="8281924" y="0"/>
                </a:lnTo>
                <a:lnTo>
                  <a:pt x="8320867" y="7868"/>
                </a:lnTo>
                <a:lnTo>
                  <a:pt x="8352678" y="29321"/>
                </a:lnTo>
                <a:lnTo>
                  <a:pt x="8374131" y="61132"/>
                </a:lnTo>
                <a:lnTo>
                  <a:pt x="8382000" y="100076"/>
                </a:lnTo>
                <a:lnTo>
                  <a:pt x="8382000" y="500380"/>
                </a:lnTo>
                <a:lnTo>
                  <a:pt x="8374131" y="539323"/>
                </a:lnTo>
                <a:lnTo>
                  <a:pt x="8352678" y="571134"/>
                </a:lnTo>
                <a:lnTo>
                  <a:pt x="8320867" y="592587"/>
                </a:lnTo>
                <a:lnTo>
                  <a:pt x="8281924" y="600456"/>
                </a:lnTo>
                <a:lnTo>
                  <a:pt x="100075" y="600456"/>
                </a:lnTo>
                <a:lnTo>
                  <a:pt x="61121" y="592587"/>
                </a:lnTo>
                <a:lnTo>
                  <a:pt x="29311" y="571134"/>
                </a:lnTo>
                <a:lnTo>
                  <a:pt x="7864" y="539323"/>
                </a:lnTo>
                <a:lnTo>
                  <a:pt x="0" y="500380"/>
                </a:lnTo>
                <a:lnTo>
                  <a:pt x="0" y="100076"/>
                </a:lnTo>
                <a:close/>
              </a:path>
            </a:pathLst>
          </a:custGeom>
          <a:ln w="25908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77576" y="459105"/>
            <a:ext cx="3605715" cy="242305"/>
          </a:xfrm>
          <a:custGeom>
            <a:avLst/>
            <a:gdLst/>
            <a:ahLst/>
            <a:cxnLst/>
            <a:rect l="l" t="t" r="r" b="b"/>
            <a:pathLst>
              <a:path w="8324215" h="542925">
                <a:moveTo>
                  <a:pt x="0" y="542544"/>
                </a:moveTo>
                <a:lnTo>
                  <a:pt x="8324088" y="542544"/>
                </a:lnTo>
                <a:lnTo>
                  <a:pt x="8324088" y="0"/>
                </a:lnTo>
                <a:lnTo>
                  <a:pt x="0" y="0"/>
                </a:lnTo>
                <a:lnTo>
                  <a:pt x="0" y="542544"/>
                </a:lnTo>
                <a:close/>
              </a:path>
            </a:pathLst>
          </a:custGeom>
          <a:solidFill>
            <a:srgbClr val="C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01913" y="418415"/>
            <a:ext cx="3395297" cy="1921156"/>
          </a:xfrm>
          <a:prstGeom prst="rect">
            <a:avLst/>
          </a:prstGeom>
        </p:spPr>
        <p:txBody>
          <a:bodyPr vert="horz" wrap="square" lIns="0" tIns="78279" rIns="0" bIns="0" rtlCol="0">
            <a:spAutoFit/>
          </a:bodyPr>
          <a:lstStyle/>
          <a:p>
            <a:pPr marL="118673" indent="-113101">
              <a:spcBef>
                <a:spcPts val="616"/>
              </a:spcBef>
              <a:buFont typeface="Wingdings"/>
              <a:buChar char=""/>
              <a:tabLst>
                <a:tab pos="118951" algn="l"/>
              </a:tabLst>
            </a:pPr>
            <a:r>
              <a:rPr sz="900" b="1" dirty="0">
                <a:solidFill>
                  <a:srgbClr val="FFFFFF"/>
                </a:solidFill>
                <a:latin typeface="Calibri"/>
                <a:cs typeface="Calibri"/>
              </a:rPr>
              <a:t>LINK</a:t>
            </a:r>
            <a:endParaRPr sz="900">
              <a:latin typeface="Calibri"/>
              <a:cs typeface="Calibri"/>
            </a:endParaRPr>
          </a:p>
          <a:p>
            <a:pPr>
              <a:spcBef>
                <a:spcPts val="2"/>
              </a:spcBef>
            </a:pPr>
            <a:endParaRPr sz="1100">
              <a:latin typeface="Times New Roman"/>
              <a:cs typeface="Times New Roman"/>
            </a:endParaRPr>
          </a:p>
          <a:p>
            <a:pPr marL="136223" indent="-120344">
              <a:lnSpc>
                <a:spcPts val="948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Thẻ &lt;link&gt; sử dụng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</a:t>
            </a:r>
            <a:r>
              <a:rPr spc="2" dirty="0">
                <a:latin typeface="Calibri"/>
                <a:cs typeface="Calibri"/>
              </a:rPr>
              <a:t>mối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dirty="0">
                <a:latin typeface="Calibri"/>
                <a:cs typeface="Calibri"/>
              </a:rPr>
              <a:t>hệ giữa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</a:t>
            </a:r>
            <a:r>
              <a:rPr spc="-4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nguồn</a:t>
            </a:r>
            <a:r>
              <a:rPr spc="13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tài</a:t>
            </a:r>
            <a:endParaRPr>
              <a:latin typeface="Calibri"/>
              <a:cs typeface="Calibri"/>
            </a:endParaRPr>
          </a:p>
          <a:p>
            <a:pPr marL="136223">
              <a:lnSpc>
                <a:spcPts val="921"/>
              </a:lnSpc>
            </a:pPr>
            <a:r>
              <a:rPr dirty="0">
                <a:latin typeface="Calibri"/>
                <a:cs typeface="Calibri"/>
              </a:rPr>
              <a:t>nguyên bên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ngoài.</a:t>
            </a:r>
            <a:endParaRPr>
              <a:latin typeface="Calibri"/>
              <a:cs typeface="Calibri"/>
            </a:endParaRPr>
          </a:p>
          <a:p>
            <a:pPr marL="136223" marR="2786" indent="-120344">
              <a:lnSpc>
                <a:spcPts val="904"/>
              </a:lnSpc>
              <a:spcBef>
                <a:spcPts val="61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sử dụng để liên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spc="-2" dirty="0">
                <a:latin typeface="Calibri"/>
                <a:cs typeface="Calibri"/>
              </a:rPr>
              <a:t>với </a:t>
            </a:r>
            <a:r>
              <a:rPr dirty="0">
                <a:latin typeface="Calibri"/>
                <a:cs typeface="Calibri"/>
              </a:rPr>
              <a:t>các stylesheets. Thuộc tính type chỉ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kiểm nội  </a:t>
            </a:r>
            <a:r>
              <a:rPr spc="2" dirty="0">
                <a:latin typeface="Calibri"/>
                <a:cs typeface="Calibri"/>
              </a:rPr>
              <a:t>dung của </a:t>
            </a:r>
            <a:r>
              <a:rPr dirty="0">
                <a:latin typeface="Calibri"/>
                <a:cs typeface="Calibri"/>
              </a:rPr>
              <a:t>file </a:t>
            </a:r>
            <a:r>
              <a:rPr spc="2" dirty="0">
                <a:latin typeface="Calibri"/>
                <a:cs typeface="Calibri"/>
              </a:rPr>
              <a:t>mà nó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tới, ví </a:t>
            </a:r>
            <a:r>
              <a:rPr spc="2" dirty="0">
                <a:latin typeface="Calibri"/>
                <a:cs typeface="Calibri"/>
              </a:rPr>
              <a:t>dụ </a:t>
            </a:r>
            <a:r>
              <a:rPr spc="-2" dirty="0">
                <a:latin typeface="Calibri"/>
                <a:cs typeface="Calibri"/>
              </a:rPr>
              <a:t>‘text/css’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-2" dirty="0">
                <a:latin typeface="Calibri"/>
                <a:cs typeface="Calibri"/>
              </a:rPr>
              <a:t>trỏ </a:t>
            </a:r>
            <a:r>
              <a:rPr dirty="0">
                <a:latin typeface="Calibri"/>
                <a:cs typeface="Calibri"/>
              </a:rPr>
              <a:t>tới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file</a:t>
            </a:r>
            <a:r>
              <a:rPr spc="-8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stylesheet.</a:t>
            </a:r>
            <a:endParaRPr>
              <a:latin typeface="Calibri"/>
              <a:cs typeface="Calibri"/>
            </a:endParaRPr>
          </a:p>
          <a:p>
            <a:pPr>
              <a:spcBef>
                <a:spcPts val="9"/>
              </a:spcBef>
              <a:buClr>
                <a:srgbClr val="AC1317"/>
              </a:buClr>
              <a:buFont typeface="Wingdings"/>
              <a:buChar char=""/>
            </a:pPr>
            <a:endParaRPr sz="1100">
              <a:latin typeface="Times New Roman"/>
              <a:cs typeface="Times New Roman"/>
            </a:endParaRPr>
          </a:p>
          <a:p>
            <a:pPr marL="69365"/>
            <a:r>
              <a:rPr dirty="0">
                <a:latin typeface="Calibri"/>
                <a:cs typeface="Calibri"/>
              </a:rPr>
              <a:t>&lt;link type=”text/css” </a:t>
            </a:r>
            <a:r>
              <a:rPr spc="-2" dirty="0">
                <a:latin typeface="Calibri"/>
                <a:cs typeface="Calibri"/>
              </a:rPr>
              <a:t>rel=”stylesheet”</a:t>
            </a:r>
            <a:r>
              <a:rPr spc="-4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href=”first.css”&gt;</a:t>
            </a:r>
            <a:endParaRPr>
              <a:latin typeface="Calibri"/>
              <a:cs typeface="Calibri"/>
            </a:endParaRPr>
          </a:p>
          <a:p>
            <a:pPr>
              <a:spcBef>
                <a:spcPts val="18"/>
              </a:spcBef>
            </a:pPr>
            <a:endParaRPr>
              <a:latin typeface="Times New Roman"/>
              <a:cs typeface="Times New Roman"/>
            </a:endParaRPr>
          </a:p>
          <a:p>
            <a:pPr marL="136223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dirty="0">
                <a:latin typeface="Calibri"/>
                <a:cs typeface="Calibri"/>
              </a:rPr>
              <a:t>Thuộc tính type </a:t>
            </a:r>
            <a:r>
              <a:rPr spc="2" dirty="0">
                <a:latin typeface="Calibri"/>
                <a:cs typeface="Calibri"/>
              </a:rPr>
              <a:t>không </a:t>
            </a:r>
            <a:r>
              <a:rPr dirty="0">
                <a:latin typeface="Calibri"/>
                <a:cs typeface="Calibri"/>
              </a:rPr>
              <a:t>bao gồm trong</a:t>
            </a:r>
            <a:r>
              <a:rPr spc="-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HTML5.</a:t>
            </a:r>
            <a:endParaRPr>
              <a:latin typeface="Calibri"/>
              <a:cs typeface="Calibri"/>
            </a:endParaRPr>
          </a:p>
          <a:p>
            <a:pPr marL="136223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36502" algn="l"/>
              </a:tabLst>
            </a:pPr>
            <a:r>
              <a:rPr spc="-11" dirty="0">
                <a:latin typeface="Calibri"/>
                <a:cs typeface="Calibri"/>
              </a:rPr>
              <a:t>Lý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do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CSS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đã</a:t>
            </a:r>
            <a:r>
              <a:rPr spc="5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khai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báo</a:t>
            </a:r>
            <a:r>
              <a:rPr spc="5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mặc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đinhlà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chuẩn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style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choHTML5.</a:t>
            </a:r>
            <a:r>
              <a:rPr spc="59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Do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vậy</a:t>
            </a:r>
            <a:r>
              <a:rPr spc="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cú</a:t>
            </a:r>
            <a:endParaRPr>
              <a:latin typeface="Calibri"/>
              <a:cs typeface="Calibri"/>
            </a:endParaRPr>
          </a:p>
          <a:p>
            <a:pPr marL="136223">
              <a:lnSpc>
                <a:spcPts val="948"/>
              </a:lnSpc>
            </a:pPr>
            <a:r>
              <a:rPr spc="2" dirty="0">
                <a:latin typeface="Calibri"/>
                <a:cs typeface="Calibri"/>
              </a:rPr>
              <a:t>pháp mới</a:t>
            </a:r>
            <a:r>
              <a:rPr spc="-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là:</a:t>
            </a:r>
            <a:endParaRPr>
              <a:latin typeface="Calibri"/>
              <a:cs typeface="Calibri"/>
            </a:endParaRPr>
          </a:p>
          <a:p>
            <a:pPr>
              <a:spcBef>
                <a:spcPts val="2"/>
              </a:spcBef>
            </a:pPr>
            <a:endParaRPr sz="1000">
              <a:latin typeface="Times New Roman"/>
              <a:cs typeface="Times New Roman"/>
            </a:endParaRPr>
          </a:p>
          <a:p>
            <a:pPr marL="102794"/>
            <a:r>
              <a:rPr dirty="0">
                <a:latin typeface="Calibri"/>
                <a:cs typeface="Calibri"/>
              </a:rPr>
              <a:t>&lt;link </a:t>
            </a:r>
            <a:r>
              <a:rPr spc="-2" dirty="0">
                <a:latin typeface="Calibri"/>
                <a:cs typeface="Calibri"/>
              </a:rPr>
              <a:t>rel=”stylesheet”</a:t>
            </a:r>
            <a:r>
              <a:rPr spc="-29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href=”first.css”&gt;</a:t>
            </a:r>
            <a:endParaRPr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19</TotalTime>
  <Words>2162</Words>
  <Application>Microsoft Office PowerPoint</Application>
  <PresentationFormat>Custom</PresentationFormat>
  <Paragraphs>271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Theme1</vt:lpstr>
      <vt:lpstr>PowerPoint Presentation</vt:lpstr>
      <vt:lpstr>MỤC TIÊU</vt:lpstr>
      <vt:lpstr>CÁC PHẦN TỬ 1-2</vt:lpstr>
      <vt:lpstr>CÁC PHẦN TỬ HTML 2-2</vt:lpstr>
      <vt:lpstr>DOCTYPE</vt:lpstr>
      <vt:lpstr>CÁC THẺ CƠ BẢN 1-6</vt:lpstr>
      <vt:lpstr>CÁC THẺ CƠ BẢN 2-6</vt:lpstr>
      <vt:lpstr>CÁC THẺ CƠ BẢN 3-6</vt:lpstr>
      <vt:lpstr>CÁC THẺ CƠ BẢN 4-6</vt:lpstr>
      <vt:lpstr>CÁC THẺ CƠ BẢN 5-6</vt:lpstr>
      <vt:lpstr>CÁC THẺ CƠ BẢN 6-6</vt:lpstr>
      <vt:lpstr>CÁC LOẠI DỮ LIỆU 1-2</vt:lpstr>
      <vt:lpstr>CÁC LOẠI DỮ LIỆU 2-2</vt:lpstr>
      <vt:lpstr>CÁC THUỘC TÍNH</vt:lpstr>
      <vt:lpstr>CÁC THỰC THỂ TRONG HTML</vt:lpstr>
      <vt:lpstr>CÁC THẺ CHỨA VÀ THẺ ĐỘC LẬP</vt:lpstr>
      <vt:lpstr>HTML5 VÀ CÁC THIẾT BỊ MOBILE</vt:lpstr>
      <vt:lpstr>LỢI ÍCH CỦA HTML5 VỚI VIỆC PHÁT TRIỂN MOBILE</vt:lpstr>
      <vt:lpstr>TỔNG KẾT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n</dc:title>
  <dc:creator>Lại Đức Chung</dc:creator>
  <cp:lastModifiedBy>Trung Hoàng</cp:lastModifiedBy>
  <cp:revision>4</cp:revision>
  <dcterms:created xsi:type="dcterms:W3CDTF">2017-10-24T03:28:35Z</dcterms:created>
  <dcterms:modified xsi:type="dcterms:W3CDTF">2017-11-06T03:09:49Z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2016-08-01T00:00:00Z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2017-10-24T00:00:00Z</vt:filetime>
  </property>
</Properties>
</file>